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0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45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46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342" r:id="rId2"/>
    <p:sldId id="347" r:id="rId3"/>
    <p:sldId id="402" r:id="rId4"/>
    <p:sldId id="401" r:id="rId5"/>
    <p:sldId id="403" r:id="rId6"/>
    <p:sldId id="511" r:id="rId7"/>
    <p:sldId id="480" r:id="rId8"/>
    <p:sldId id="507" r:id="rId9"/>
    <p:sldId id="508" r:id="rId10"/>
    <p:sldId id="512" r:id="rId11"/>
    <p:sldId id="506" r:id="rId12"/>
    <p:sldId id="481" r:id="rId13"/>
    <p:sldId id="482" r:id="rId14"/>
    <p:sldId id="487" r:id="rId15"/>
    <p:sldId id="485" r:id="rId16"/>
    <p:sldId id="488" r:id="rId17"/>
    <p:sldId id="486" r:id="rId18"/>
    <p:sldId id="484" r:id="rId19"/>
    <p:sldId id="489" r:id="rId20"/>
    <p:sldId id="505" r:id="rId21"/>
    <p:sldId id="474" r:id="rId22"/>
    <p:sldId id="478" r:id="rId23"/>
    <p:sldId id="545" r:id="rId24"/>
    <p:sldId id="535" r:id="rId25"/>
    <p:sldId id="522" r:id="rId26"/>
    <p:sldId id="548" r:id="rId27"/>
    <p:sldId id="457" r:id="rId28"/>
    <p:sldId id="531" r:id="rId29"/>
    <p:sldId id="532" r:id="rId30"/>
    <p:sldId id="513" r:id="rId31"/>
    <p:sldId id="514" r:id="rId32"/>
    <p:sldId id="464" r:id="rId33"/>
    <p:sldId id="465" r:id="rId34"/>
    <p:sldId id="518" r:id="rId35"/>
    <p:sldId id="519" r:id="rId36"/>
    <p:sldId id="539" r:id="rId37"/>
    <p:sldId id="540" r:id="rId38"/>
    <p:sldId id="520" r:id="rId39"/>
    <p:sldId id="542" r:id="rId40"/>
    <p:sldId id="541" r:id="rId41"/>
    <p:sldId id="521" r:id="rId42"/>
    <p:sldId id="490" r:id="rId43"/>
    <p:sldId id="497" r:id="rId44"/>
    <p:sldId id="543" r:id="rId45"/>
    <p:sldId id="491" r:id="rId46"/>
    <p:sldId id="493" r:id="rId47"/>
  </p:sldIdLst>
  <p:sldSz cx="9144000" cy="6858000" type="screen4x3"/>
  <p:notesSz cx="7086600" cy="9372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7E8100"/>
    <a:srgbClr val="0004B1"/>
    <a:srgbClr val="996633"/>
    <a:srgbClr val="B20010"/>
    <a:srgbClr val="FF5F93"/>
    <a:srgbClr val="675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8"/>
    <p:restoredTop sz="93539" autoAdjust="0"/>
  </p:normalViewPr>
  <p:slideViewPr>
    <p:cSldViewPr>
      <p:cViewPr varScale="1">
        <p:scale>
          <a:sx n="103" d="100"/>
          <a:sy n="103" d="100"/>
        </p:scale>
        <p:origin x="222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5:31:57.4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1,'1'4,"0"0,0 0,0-1,1 1,-1 0,1 0,0-1,0 1,0-1,0 0,4 4,31 35,-37-42,33 35,-2 0,-1 3,-2 0,-2 2,30 58,171 281,-46-89,-138-221,3-1,93 106,-109-144,0-1,61 42,14 13,-17-6,3-5,148 92,-125-90,162 142,-108-81,274 247,-375-310,108 153,-41-45,53 67,-162-209,-2 0,-2 2,-1 0,24 77,-11-32,-25-70,-1 1,-1 1,0-1,-1 1,-1 0,3 23,-6 296,-4-160,3-146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20:43:18.77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755 55,'-1'-2,"0"0,0 0,1 1,-1-1,-1 0,1 1,0-1,0 1,-1-1,1 1,0-1,-1 1,1 0,-1 0,0 0,1 0,-1 0,0 0,0 0,0 0,0 1,0-1,1 1,-1-1,0 1,-3 0,-65-11,0 3,-1 4,-86 4,146 0,0 1,1 0,-1 0,0 2,0-1,1 1,-1 0,1 1,0 1,0-1,0 2,-14 9,11-4,1 0,1 1,0 0,0 1,1 0,1 1,-13 25,7-14,2 0,1 1,2 1,0-1,2 2,0-1,2 1,1 0,2 0,-1 31,3 29,5 105,-3-186,0-1,0 1,1-1,0 1,0-1,1 0,0 0,0 0,0 0,1 0,0-1,5 7,7 5,0-1,24 18,11 11,-22-20,0-1,2-2,1 0,45 22,-48-31,0-2,2 0,-1-2,45 7,26 8,150 38,-152-40,-99-22,13 4,0-1,0-1,0 0,26 0,-35-2,-1-1,0 1,1-1,-1 0,0 0,0 0,0 0,1 0,-1-1,-1 1,1-1,0 0,0 0,-1 0,1 0,-1 0,1-1,-1 1,0-1,0 0,0 1,0-1,-1 0,3-5,3-11,-1-1,0 0,-1 0,-2 0,0-1,1-33,-10-123,1 149,0 1,-2 0,0 0,-2 1,-18-38,-13-38,27 61,6 15,-1 0,-1 1,-1 0,-22-37,29 58,0 0,0 0,-1 0,0 1,0 0,0-1,0 1,0 1,0-1,-1 1,1-1,-1 1,0 1,-6-3,-7 0,0 1,-31-2,22 3,17 1,-24-2,-1-1,-63-17,89 19,1-1,-1-1,0 1,1-1,0-1,0 1,0-1,1-1,-1 0,1 0,1 0,-1-1,1 0,0 0,1 0,-6-10,-2-12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20:57:13.011"/>
    </inkml:context>
    <inkml:brush xml:id="br0">
      <inkml:brushProperty name="width" value="0.05" units="cm"/>
      <inkml:brushProperty name="height" value="0.05" units="cm"/>
      <inkml:brushProperty name="color" value="#C132C8"/>
    </inkml:brush>
  </inkml:definitions>
  <inkml:trace contextRef="#ctx0" brushRef="#br0">0 848 24575,'1'-17'0,"1"1"0,1-1 0,0 1 0,1 0 0,0 0 0,12-25 0,0 4 0,33-53 0,-24 50 0,1 1 0,64-69 0,-60 73 0,41-61 0,2-4 0,-28 51-682,63-53-1,-95 90-6143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20:57:16.718"/>
    </inkml:context>
    <inkml:brush xml:id="br0">
      <inkml:brushProperty name="width" value="0.05" units="cm"/>
      <inkml:brushProperty name="height" value="0.05" units="cm"/>
      <inkml:brushProperty name="color" value="#C132C8"/>
    </inkml:brush>
  </inkml:definitions>
  <inkml:trace contextRef="#ctx0" brushRef="#br0">137 0 24575,'0'5'0,"-5"5"0,-1 7 0,1 3 0,-4 0 0,-9 0 0,-1 1 0,-3 1 0,-5 2 0,1-3-8191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20:57:22.323"/>
    </inkml:context>
    <inkml:brush xml:id="br0">
      <inkml:brushProperty name="width" value="0.05" units="cm"/>
      <inkml:brushProperty name="height" value="0.05" units="cm"/>
      <inkml:brushProperty name="color" value="#C132C8"/>
    </inkml:brush>
  </inkml:definitions>
  <inkml:trace contextRef="#ctx0" brushRef="#br0">1 0 24575,'0'443'0,"0"-440"0,0 0 0,0 0 0,1 0 0,-1-1 0,1 1 0,-1 0 0,1 0 0,0-1 0,0 1 0,1 0 0,-1-1 0,0 1 0,1-1 0,0 1 0,-1-1 0,1 0 0,0 0 0,0 0 0,0 0 0,0 0 0,1 0 0,-1-1 0,0 1 0,1-1 0,-1 1 0,1-1 0,0 0 0,-1 0 0,1 0 0,0 0 0,0-1 0,0 1 0,-1-1 0,1 0 0,0 1 0,3-2 0,14 2 0,0-1 0,0-2 0,0 0 0,22-5 0,-23 4 0,13-3-124,-1-1 0,-1-2 0,1-1 0,-1-1 0,-1-2 0,0 0-1,-1-2 1,-1-2 0,0 0 0,26-23 0,-34 25-6702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15:38.7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58,'5'-1,"-1"0,1 0,-1 0,0-1,0 0,0 0,0 0,7-5,24-9,11 7,1 3,0 1,0 3,75 5,-27 0,7-3,234 6,-246 0,151 29,-157-20,86 3,68 12,-198-22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15:41.8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28,'596'-16,"176"4,-511 14,222 11,34 0,47-13,-526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15:48.6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1 131,'928'-30,"-308"-41,-228 46,-285 21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15:52.7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0 134,'236'-13,"-49"2,352-14,98-2,258-15,-853 39,926-9,-629 15,2505-3,-2777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6:53:56.7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50,'36'-2,"1"-2,65-15,-56 9,54-4,-25 13,0 3,1 4,-2 3,103 25,-162-31,-1 0,0 1,0 1,0 0,13 8,-21-9,0 0,-1 0,1 0,-1 1,0 0,0 0,-1 1,1-1,-1 1,0 0,-1 0,5 10,31 67,88 205,-109-239,34 87,-47-124,-1 0,0 1,-1-1,-1 1,0 0,1 17,-4 82,-1-54,3 22,1-37,-2 0,-9 63,7-99,1-1,-2 1,1-1,-1 1,0-1,0 0,-1 0,0 0,0 0,0-1,0 0,-11 9,-5 3,-1 0,-24 13,-1 2,-586 385,617-407,7-5,0-1,0 1,0-1,0-1,-12 4,18-6,0-1,0 1,0-1,1 0,-1 0,0 0,0 0,0 0,0 0,0-1,1 1,-1-1,0 1,0-1,1 0,-1 0,0 1,1-1,-1 0,1 0,-1-1,1 1,-1 0,1 0,0-1,0 1,0-1,0 1,0-1,0 1,-1-4,-13-29,2 0,-16-65,-7-18,-81-291,103 343,8 31,-15-43,13 43,1-1,2 0,1 0,2 0,1 0,6-50,-2-9,-3 55,-1-16,3-1,11-68,8-35,-15 133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6:54:03.9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0,'0'1246,"0"-1243,0 1,0-1,0 0,0 1,1-1,-1 0,1 0,0 0,0 0,0 1,1-1,-1 0,1-1,-1 1,1 0,0 0,0-1,0 1,1-1,4 5,-2-5,-1 0,1 1,0-2,-1 1,1 0,0-1,0 0,0 0,0 0,0-1,1 0,-1 0,6-1,238-30,-210 29,1-1,-1-2,62-17,-21 8,-62 12,1 0,-2-2,30-9,-41 11,-1 0,0-1,0 1,0-1,0-1,0 1,-1-1,0 1,1-1,-1 0,-1-1,1 1,-1-1,1 0,4-9,4-18,0 0,-2-1,-2 0,7-53,0 7,-10 43,2-52,1-9,1-1,-3-141,-6 213,0 23,-1-1,1 1,0 0,-1-1,0 1,0 0,0 0,0 0,0 0,-1 0,1 0,-1 0,0 1,0-1,0 0,0 1,0 0,-1-1,1 1,-1 0,1 0,-1 0,0 1,0-1,0 1,0-1,0 1,0 0,0 0,0 0,-5 0,-12-2,0 0,0 2,0 0,-22 2,19 0,-452 4,434-5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15:32:05.4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3807 0,'-26'21,"-2"-1,0-1,-46 22,32-18,-294 150,-131 78,376-194,-102 45,106-58,3 3,-97 71,-142 90,92-63,141-85,-467 323,419-263,20-16,-383 332,478-415,1 2,-26 34,42-47,-1 0,1 0,0 0,1 1,1 0,0 0,0 1,1-1,-3 17,2-4,-15 47,-2 10,2 12,14-66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6:54:10.53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468 1,'-337'0,"330"0,-1 0,1 0,-1 1,1 0,0 0,-1 1,-9 3,15-3,-1-1,0 1,1-1,-1 1,1 0,0 0,0 0,0 0,0 0,0 1,0-1,0 1,1-1,-1 1,1 0,0-1,-1 1,1 0,1 0,-2 5,-7 49,3-1,1 93,4-82,-1-11,3 368,0-420,-1-1,1 1,0 0,0-1,0 1,0-1,0 1,1-1,0 1,0-1,0 0,0 0,0 0,1 0,-1 0,1 0,0-1,-1 1,1-1,1 0,-1 0,0 0,0 0,1-1,-1 1,1-1,-1 0,5 1,12 2,0 0,-1-2,1 0,23-1,-17 0,75-1,-1-4,129-21,-226 24,1 0,-1 1,1-2,-1 1,0 0,0-1,1 1,-1-1,0 0,0 0,-1 0,1 0,0-1,-1 1,1-1,-1 1,0-1,0 0,0 0,0 0,0 0,1-4,2-7,-1 1,0-1,-1 0,2-17,0 3,13-71,-3 8,49-155,-12 130,-33 78,15-42,-31 57,-14 27,-20 33,-13 36,-60 136,87-177,8-27,4-20,5 11,-1 0,1 0,-1 0,1 0,-1 1,0-1,-1 0,1 1,-1-1,1 1,-1-1,0 1,0 0,-4-5,1 5,0-1,0 1,0 0,0 0,0 0,-1 1,1 0,-12-3,-21-6,2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6:54:16.4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6:54:18.9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40:22.38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1790 84,'-257'9,"-426"70,568-62,0 6,-210 71,314-90,-1 0,1 1,1 0,-1 1,1 0,0 1,0 0,1 0,0 1,0 1,1-1,0 1,0 1,1-1,0 1,1 0,0 1,1 0,0 0,1 0,0 0,-3 15,-38 118,32-109,1 0,2 1,1 0,2 0,-4 72,11-61,9 73,-6-103,0-1,2 1,0-1,0-1,2 1,0-1,18 29,30 31,3-2,4-3,80 72,-115-116,2-1,44 30,-21-20,1-3,2-3,1-2,1-2,1-3,100 25,-140-44,289 47,-97-31,386 17,-517-41,121-21,0-22,-73 15,127-31,-245 62,0-1,0 0,0-1,0 1,-1-2,0 1,1-1,-2 0,1-1,12-12,-2-1,-1-1,22-34,-18 24,-10 13,0 0,-2-1,0 0,-1 0,-1-1,0 0,-2 0,0-1,3-26,0-5,4-102,-12 137,-1 0,-1 0,0 0,-1 0,0 0,-2 0,0 1,0 0,-2 0,-12-23,-36-42,-86-95,88 114,3-2,-77-126,111 164,-1 1,-1 1,-42-43,-3-3,54 58,1 1,-2 0,1 0,-1 1,-1 0,1 1,-2 0,1 1,-1 0,0 1,0 0,-1 1,1 0,-1 1,-17-3,-222-28,30 4,-301-73,439 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40:29.9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600 136,'-25'1,"1"2,0 0,0 1,0 2,0 0,1 2,0 0,-29 16,22-8,2 0,0 2,1 1,0 1,-37 38,53-46,1 1,1 0,0 0,1 1,0 0,1 0,1 0,0 1,-5 18,-2 22,-8 70,6-32,7-42,2 0,2 0,3 0,2 1,14 92,-6-100,2-1,2 0,2-1,2 0,33 59,-35-78,2-1,0 0,1-2,1 0,1-1,0-1,34 23,-48-38,0 1,1-1,-1-1,1 1,0-1,0-1,0 1,0-1,10 1,71-2,-48-2,-30 2,23 0,48-6,-71 5,-1 0,0-1,0-1,0 0,0 0,-1 0,1-1,-1 0,0-1,9-7,-9 7,0 1,0-1,0 1,1 1,-1-1,1 1,0 1,0 0,0 0,18-1,41-10,205-54,-267 66,117-15,-80 12,77-17,-107 18,-1-1,1 0,-1-1,0-1,-1 0,0 0,1-1,-2 0,1-1,12-13,-18 15,0-1,-1 1,0-1,0 0,-1 0,1 0,-2 0,1-1,1-8,13-73,-11 17,-6-141,-3 88,3 113,-2-1,0 0,0 1,-1-1,-1 1,0 0,0 0,-1 0,-1 1,0 0,-1 0,0 0,-15-17,12 12,0-1,1 0,-11-30,-14-26,-106-164,112 194,-37-43,40 55,20 25,0-1,0 1,0 0,-1 0,0 0,-1 1,1 0,-1 0,0 1,0-1,0 1,-1 1,1 0,-1 0,0 0,0 1,0 0,0 1,0 0,0 0,-1 1,-13 0,-1 2,-1 1,0 1,1 1,-34 12,-31 6,4-1,62-17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40:33.7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0,'5'0,"9"0,12 0,15 0,17 0,5 0,-6 0,-3 0,3 0,4 5,11 1,-4 4,-4 1,0-2,2-3,-5-1,-13-3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40:49.0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54,'36'0,"0"-2,57-11,127-13,-175 20,0 2,0 2,58 4,135 25,-86-8,302 37,-377-45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40:50.9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2,'270'14,"7"0,1071 5,-1289-16,123 2,-152-6,1-2,0-1,55-15,-34 4,-3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40:52.3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88,'4'0,"6"-5,6-1,4-4,26-1,18 2,6 3,14-3,-2 1,-12 2,-13-3,-16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40:54.45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0,'5'0,"9"0,8 0,4 0,11 0,3 0,5 0,2 0,-1 0,-5 0,-1 0,3 0,-3 0,2 0,-3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20:45:35.9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1213 57,'-974'0,"929"0,27 2,-1-1,1-1,0-1,0 0,0-2,1 0,-1-1,-21-7,39 10,-1 1,0 0,1 0,-1 0,1 0,-1-1,1 1,-1 0,1-1,-1 1,1 0,0-1,-1 1,1 0,-1-1,1 1,0-1,-1 1,1-1,0 1,0-1,-1 1,1-1,0 1,0-1,0 1,0-1,0 1,-1-1,1 0,0 1,0-1,0 1,1-1,-1 1,0-1,0 1,0-1,0 0,0 1,1-1,-1 1,0-1,0 1,1-1,-1 1,0 0,1-1,-1 1,1-1,-1 1,0 0,1-1,0 0,13-11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40:55.6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25,'0'-4,"9"-1,7-1,14 2,6 1,2 1,-1 1,-3 1,15 0,12 0,10 0,22 1,19-1,7 0,2 0,-16 0,-26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9T17:40:57.14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26,'114'0,"622"-15,-91 5,-559 10,-54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20:45:49.43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7712 1,'-156'0,"-4280"0,1443 0,2986-1,-1 1,1 0,0 1,0 0,0 0,0 1,0-1,0 1,-7 4,11-4,0 0,0 0,1 0,-1 1,0-1,1 1,0 0,-1 0,1 0,0 0,1 0,-1 0,0 0,1 1,0-1,0 0,0 1,0-1,0 7,-5 30,3 0,2 82,19 81,-17-195,54 389,8 93,-57-426,57 567,51-9,-85-501,-6 2,10 147,-13-87,8 0,93 322,-33-126,-37-138,-5-33,33 130,38 182,-111-492,11 74,7 180,-25 109,-2-154,3 235,0-465,0 0,0 0,1 0,0 0,0-1,0 1,1 0,0-1,1 1,-1-1,1 0,0 0,6 8,-4-8,0-1,1 1,0-1,0 0,1-1,-1 1,1-1,0-1,0 1,0-1,15 4,6 1,0-1,0-2,0 0,1-2,30-1,157-14,-195 10,829-104,-88 7,-347 60,629-81,-911 102,225-3,114 23,138-3,-26-25,-328 0,-157 13,128-1,-210 15,-1-1,0-1,1 0,-1-1,27-8,-14-1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20:42:12.2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707 82,'-75'-8,"-5"0,67 8,0 0,0 1,-1 1,1 0,0 0,1 1,-1 1,0 0,1 1,0 0,0 1,1 0,-1 1,-15 13,-158 143,166-143,1 0,0 2,1 0,2 1,0 0,-21 47,29-45,1 1,1-1,2 1,0 0,2 0,1 0,4 41,-1 12,-3-61,1 0,0 0,1 0,1 0,9 27,-9-36,1 0,0-1,0 1,1-1,0 0,1 0,0-1,0 1,0-1,1-1,0 1,9 6,16 7,1-1,1-2,0-1,1-2,47 13,-24-12,1-3,0-2,0-3,1-2,0-3,83-8,-113 3,-1-2,0 0,0-2,0-1,-1-2,-1-1,1 0,-2-2,0-1,0-2,-1 0,-2-1,1-2,25-26,-23 21,2-2,0 0,35-47,-55 62,-1 0,0 0,-1-1,0 1,-1-1,-1-1,0 1,0-1,-1 1,-1-1,2-17,0-34,-6-76,1 119,-1 1,-1 0,-1 0,-1 1,0-1,-2 1,0 0,-10-18,12 29,0-1,-1 1,1 0,-2 0,1 1,-1 0,0 0,-1 0,0 1,0 0,0 1,0 0,-1 0,0 1,0 0,-18-5,-331-126,323 121,6 4,-1 2,0 0,0 2,-34-3,-123 0,154 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20:42:15.16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1043 2,'-76'0,"-54"-1,-163 20,253-14,1 2,-1 2,2 1,-1 2,2 2,0 2,0 1,-49 31,77-41,1-1,0 1,1 0,0 1,0 0,0 0,1 1,0-1,1 1,0 0,0 1,-4 13,-2 11,1 1,-6 45,6-25,3-4,2 0,2 1,7 78,-1-19,-3-95,-1-5,0-1,1 1,1-1,0 1,0-1,1 0,0 1,1-1,0 0,1 0,0-1,8 14,24 41,-25-43,0-1,2 0,1 0,27 30,102 79,-119-111,1 0,0-2,2-1,38 17,-46-26,0-1,0 0,1-2,0 0,-1-1,1-1,0-1,34-3,-4-4,-2-2,65-20,-15 0,-2-5,169-84,-237 100,-2-1,0-1,-2-2,0 0,22-28,24-22,82-86,-128 130,-2-2,-2 0,35-64,-48 76,-1 1,0-1,-1 0,3-24,-6 32,-1 0,0 0,0 0,-2-1,1 1,-1 0,-1 0,1 0,-6-15,4 20,0-1,0 1,-1 0,0 0,0 0,0 0,0 1,-1-1,0 1,-7-4,-59-36,58 36,-18-10,-1 0,0 2,-1 1,-1 2,0 1,-1 2,0 2,-62-8,-225-20,72 6,197 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20:42:18.1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936 1,'-41'1,"1"2,0 2,0 2,-45 13,15 1,-94 44,120-47,27-11,0 0,0 0,1 2,0 0,1 1,-1 0,-23 23,-1 7,1 2,2 2,-53 84,82-112,0 1,2 0,0 0,1 0,1 1,-3 22,2 5,1 60,4-52,7 160,-4-187,2 0,0 0,2 0,0 0,2-1,12 24,-12-30,1-2,0 1,1-1,24 28,-27-38,0 1,1-1,-1 0,1-1,1 1,-1-2,1 0,0 0,0 0,16 3,19 4,2-2,-1-2,52 2,144-7,-175-3,156 1,191-3,-399 0,0 0,0 0,0-2,-1 0,1 0,-1-2,0 1,24-15,4-7,52-41,-36 23,20-9,-30 22,-2-1,83-80,-120 100,1 0,-2-1,0 0,0-1,-2 0,0 0,0-1,-1 1,3-25,11-28,-16 61,-1 0,0 1,-1-1,0 0,0 0,-1 0,1 0,-1 0,-1 1,1-1,-1 0,-1 0,1 0,-6-13,3 12,-1-1,0 1,0 0,0 0,-1 0,-1 1,1 0,-1 0,-13-9,-12-5,-1 1,-1 1,-1 2,-49-16,56 22,-302-135,180 77,113 56,-1 1,-1 2,0 2,-52-5,-26-5,-2-9,-145-51,205 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20:43:00.5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627 29,'-51'4,"0"2,1 2,0 2,-90 33,118-37,10-3,1 1,0 0,0 0,0 1,0 0,1 1,0 1,0-1,1 1,0 1,0 0,0 0,1 1,1 0,-1 0,2 1,-1 0,1 0,0 1,1-1,1 1,0 0,-4 17,-15 37,15-47,2 0,0-1,1 2,1-1,1 1,-2 22,5 32,3 0,3-1,24 115,-19-137,3 1,2-2,2 0,49 90,-48-99,-14-29,1 1,0-1,0 0,9 10,-7-12,13 18,43 39,-54-57,0-1,1-1,0 0,0 0,1-1,0-1,23 9,2-6,0-1,0-2,0-2,43-1,0 1,-28 1,-10 1,0-3,0-2,76-8,-109 7,1 0,-1-1,0-1,0 0,0 0,0 0,0-1,-1 0,0-1,1 0,-2-1,1 1,-1-1,1-1,-2 1,1-1,-1-1,0 1,-1-1,1 0,-2 0,7-13,-3-4,-1-1,-1-1,4-50,0 8,2 0,2-3,-4-1,3-102,-13 163,1-34,-3-1,-1 1,-2 0,-21-87,17 105,0 1,-2 1,-1-1,0 2,-3 0,-33-46,-67-41,97 90,-1 1,-42-35,53 49,-1 1,0 1,0-1,-1 1,0 1,0 0,0 0,0 1,0 0,-20-2,-3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7T20:43:04.7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 0,'-1'16,"-2"0,1 0,-2 0,0-1,-1 1,-1-1,0-1,-15 26,12-24,1 0,0 1,2 1,0-1,1 1,-4 21,-8 119,9-87,3-1,6 109,1-60,-2 150,2-254,0-1,1 0,1 1,0-1,1-1,0 1,1-1,0 0,1 0,1 0,0-1,1-1,0 1,1-1,0-1,15 13,-16-17,0 0,0-1,1 0,-1 0,1-1,0 0,0-1,1 0,-1 0,18 1,15 0,55-2,-64-1,-5-1,25 1,61-7,-98 4,1-1,0-1,-1 0,1-1,-1-1,-1-1,24-13,4-3,-17 8,40-26,-61 36,1 0,-1-1,0 1,0-1,-1 0,1-1,-2 1,1-1,-1 0,7-13,0-7,-1-2,0 1,-3-1,0-1,2-32,30-215,-39 269,-1 0,1 0,-2-1,1 1,-1 0,0 1,0-1,-1 0,0 1,-1-1,0 1,0 0,0 0,-8-8,-2-3,-1 1,-1 0,-33-27,34 35,1 1,-2 1,1 0,-1 1,0 1,0 0,0 1,-1 1,-27-2,-42-10,65 8,0-1,0-1,1-1,0 0,0-2,1 0,-19-17,2 3,27 22,1-1,-1 1,0 0,0 0,0 1,-1 1,1 0,-1 0,-13-1,-14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4100" y="0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3263"/>
            <a:ext cx="4686300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660" y="4451985"/>
            <a:ext cx="5669280" cy="421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2343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4100" y="8902343"/>
            <a:ext cx="30708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46" tIns="47023" rIns="94046" bIns="470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fld id="{60FD7931-E9E0-EE45-965C-CCA2D1AB7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758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6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98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30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5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5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5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5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5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5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5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58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88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857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35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8079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825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3530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8222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097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4836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7495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05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903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4634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0986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8793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1024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7500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5855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1324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3226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7347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2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02247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166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679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679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3907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679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08088" y="709613"/>
            <a:ext cx="4670425" cy="3502025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679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4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5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36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FD7931-E9E0-EE45-965C-CCA2D1AB7FA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4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ndy" pitchFamily="66" charset="0"/>
              </a:defRPr>
            </a:lvl1pPr>
          </a:lstStyle>
          <a:p>
            <a:pPr>
              <a:defRPr/>
            </a:pPr>
            <a:fld id="{CE002DD3-44B3-E043-8073-7071B1A1F5AF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D94EEBF1-D492-5D4E-B4C7-FFDB52E73C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66E985-090B-6C48-8DB4-76C82638A6F4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83AFB-4E21-AB42-935B-59C69F13A3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989CF-C801-A649-B516-0134DA3FC0F9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B1015-0774-B14D-BAF7-16876F89A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CC65A-4FA3-8646-8274-F3C12B40CDAF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515CD-E145-9444-9AFA-3DD181D03A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CA9D5-6AA8-F44A-B222-32C1BF02F703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3C3FE-FE20-B741-B68E-F2CA2E2AC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8DA3F-1471-6C49-8EA1-2A24BF4E1132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A4420-44DD-8C4C-BEA4-D8518BDC77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127A7-A251-DA48-AB66-517640038D30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BA869-0F35-D542-B1E9-3EB87304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D3365-16F4-3A46-90A4-D556C2147511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2E2BC-4F89-5F45-86B4-40B9E0898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5A59E-BF85-7B46-9429-DAEAAD4BB9BF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A88C2-1F8F-FF4A-8843-96263C639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DBA84-3CB6-504F-9945-4273AF47D40B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ED148-429D-7547-AA96-50C2639E4A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F4A27-93DC-564D-BB94-86366443385C}" type="datetime1">
              <a:rPr lang="en-US"/>
              <a:pPr>
                <a:defRPr/>
              </a:pPr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629400"/>
            <a:ext cx="5105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2006 www.brainybetty.com ALL RIGHTS RESERVED.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2A9AF-3137-0843-9A8A-7CD27B414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 descr="dividerthingy1"/>
          <p:cNvPicPr>
            <a:picLocks noChangeAspect="1" noChangeArrowheads="1"/>
          </p:cNvPicPr>
          <p:nvPr userDrawn="1"/>
        </p:nvPicPr>
        <p:blipFill>
          <a:blip r:embed="rId14" cstate="print"/>
          <a:srcRect b="52603"/>
          <a:stretch>
            <a:fillRect/>
          </a:stretch>
        </p:blipFill>
        <p:spPr bwMode="auto">
          <a:xfrm>
            <a:off x="533400" y="1"/>
            <a:ext cx="8610600" cy="4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dividerthingy1"/>
          <p:cNvPicPr>
            <a:picLocks noChangeAspect="1" noChangeArrowheads="1"/>
          </p:cNvPicPr>
          <p:nvPr userDrawn="1"/>
        </p:nvPicPr>
        <p:blipFill>
          <a:blip r:embed="rId15" cstate="print"/>
          <a:srcRect t="52603"/>
          <a:stretch>
            <a:fillRect/>
          </a:stretch>
        </p:blipFill>
        <p:spPr bwMode="auto">
          <a:xfrm>
            <a:off x="533400" y="6400800"/>
            <a:ext cx="861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 userDrawn="1"/>
        </p:nvGrpSpPr>
        <p:grpSpPr>
          <a:xfrm>
            <a:off x="5867400" y="6400800"/>
            <a:ext cx="3276600" cy="457200"/>
            <a:chOff x="2514600" y="6121850"/>
            <a:chExt cx="4724400" cy="710750"/>
          </a:xfrm>
        </p:grpSpPr>
        <p:pic>
          <p:nvPicPr>
            <p:cNvPr id="9" name="Picture 8" descr="neeley_logo_hex.gi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6121850"/>
              <a:ext cx="4724400" cy="7107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34000" y="6324600"/>
              <a:ext cx="1107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7030A0"/>
                  </a:solidFill>
                  <a:latin typeface="+mj-lt"/>
                  <a:ea typeface="+mj-ea"/>
                  <a:cs typeface="+mj-cs"/>
                </a:rPr>
                <a:t>Executive MBA</a:t>
              </a:r>
              <a:endParaRPr lang="en-US" sz="1000" b="1" dirty="0">
                <a:solidFill>
                  <a:srgbClr val="6600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4" name="Slide Number Placeholder 6"/>
          <p:cNvSpPr txBox="1">
            <a:spLocks noGrp="1"/>
          </p:cNvSpPr>
          <p:nvPr userDrawn="1"/>
        </p:nvSpPr>
        <p:spPr>
          <a:xfrm>
            <a:off x="7086600" y="6172200"/>
            <a:ext cx="1905000" cy="457200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DB5A981-F0B8-4220-9306-B32AF17E7C2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ransition spd="med"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ndy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3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51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11" Type="http://schemas.openxmlformats.org/officeDocument/2006/relationships/image" Target="../media/image26.png"/><Relationship Id="rId5" Type="http://schemas.openxmlformats.org/officeDocument/2006/relationships/image" Target="../media/image53.jpg"/><Relationship Id="rId10" Type="http://schemas.openxmlformats.org/officeDocument/2006/relationships/image" Target="../media/image25.jpeg"/><Relationship Id="rId4" Type="http://schemas.openxmlformats.org/officeDocument/2006/relationships/image" Target="../media/image52.jpg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5" Type="http://schemas.openxmlformats.org/officeDocument/2006/relationships/image" Target="../media/image69.png"/><Relationship Id="rId4" Type="http://schemas.openxmlformats.org/officeDocument/2006/relationships/customXml" Target="../ink/ink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8.png"/><Relationship Id="rId3" Type="http://schemas.openxmlformats.org/officeDocument/2006/relationships/image" Target="../media/image60.jpg"/><Relationship Id="rId7" Type="http://schemas.openxmlformats.org/officeDocument/2006/relationships/image" Target="../media/image75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customXml" Target="../ink/ink6.xml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customXml" Target="../ink/ink12.xml"/><Relationship Id="rId3" Type="http://schemas.openxmlformats.org/officeDocument/2006/relationships/image" Target="../media/image61.jp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.xml"/><Relationship Id="rId11" Type="http://schemas.openxmlformats.org/officeDocument/2006/relationships/customXml" Target="../ink/ink11.xml"/><Relationship Id="rId5" Type="http://schemas.openxmlformats.org/officeDocument/2006/relationships/image" Target="../media/image80.png"/><Relationship Id="rId15" Type="http://schemas.openxmlformats.org/officeDocument/2006/relationships/customXml" Target="../ink/ink13.xml"/><Relationship Id="rId10" Type="http://schemas.openxmlformats.org/officeDocument/2006/relationships/image" Target="../media/image62.jpg"/><Relationship Id="rId4" Type="http://schemas.openxmlformats.org/officeDocument/2006/relationships/customXml" Target="../ink/ink8.xml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5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47.jpe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97.png"/><Relationship Id="rId3" Type="http://schemas.openxmlformats.org/officeDocument/2006/relationships/image" Target="../media/image71.png"/><Relationship Id="rId7" Type="http://schemas.openxmlformats.org/officeDocument/2006/relationships/image" Target="../media/image94.png"/><Relationship Id="rId12" Type="http://schemas.openxmlformats.org/officeDocument/2006/relationships/customXml" Target="../ink/ink1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4.xml"/><Relationship Id="rId11" Type="http://schemas.openxmlformats.org/officeDocument/2006/relationships/image" Target="../media/image96.png"/><Relationship Id="rId5" Type="http://schemas.openxmlformats.org/officeDocument/2006/relationships/image" Target="../media/image83.png"/><Relationship Id="rId15" Type="http://schemas.openxmlformats.org/officeDocument/2006/relationships/image" Target="../media/image26.png"/><Relationship Id="rId10" Type="http://schemas.openxmlformats.org/officeDocument/2006/relationships/customXml" Target="../ink/ink16.xml"/><Relationship Id="rId4" Type="http://schemas.openxmlformats.org/officeDocument/2006/relationships/image" Target="../media/image79.png"/><Relationship Id="rId9" Type="http://schemas.openxmlformats.org/officeDocument/2006/relationships/image" Target="../media/image95.png"/><Relationship Id="rId14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customXml" Target="../ink/ink22.xml"/><Relationship Id="rId3" Type="http://schemas.openxmlformats.org/officeDocument/2006/relationships/image" Target="../media/image88.png"/><Relationship Id="rId7" Type="http://schemas.openxmlformats.org/officeDocument/2006/relationships/customXml" Target="../ink/ink19.xml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102.png"/><Relationship Id="rId4" Type="http://schemas.openxmlformats.org/officeDocument/2006/relationships/image" Target="../media/image89.png"/><Relationship Id="rId9" Type="http://schemas.openxmlformats.org/officeDocument/2006/relationships/customXml" Target="../ink/ink2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110.png"/><Relationship Id="rId18" Type="http://schemas.openxmlformats.org/officeDocument/2006/relationships/customXml" Target="../ink/ink29.xml"/><Relationship Id="rId3" Type="http://schemas.openxmlformats.org/officeDocument/2006/relationships/image" Target="../media/image90.png"/><Relationship Id="rId21" Type="http://schemas.openxmlformats.org/officeDocument/2006/relationships/image" Target="../media/image114.png"/><Relationship Id="rId7" Type="http://schemas.openxmlformats.org/officeDocument/2006/relationships/image" Target="../media/image107.png"/><Relationship Id="rId12" Type="http://schemas.openxmlformats.org/officeDocument/2006/relationships/customXml" Target="../ink/ink26.xml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3.xml"/><Relationship Id="rId11" Type="http://schemas.openxmlformats.org/officeDocument/2006/relationships/image" Target="../media/image109.png"/><Relationship Id="rId5" Type="http://schemas.openxmlformats.org/officeDocument/2006/relationships/image" Target="../media/image92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10" Type="http://schemas.openxmlformats.org/officeDocument/2006/relationships/customXml" Target="../ink/ink25.xml"/><Relationship Id="rId19" Type="http://schemas.openxmlformats.org/officeDocument/2006/relationships/image" Target="../media/image113.png"/><Relationship Id="rId4" Type="http://schemas.openxmlformats.org/officeDocument/2006/relationships/image" Target="../media/image91.png"/><Relationship Id="rId9" Type="http://schemas.openxmlformats.org/officeDocument/2006/relationships/image" Target="../media/image108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209800" y="457200"/>
            <a:ext cx="632777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3600" b="1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Common Data Mining Methodologies</a:t>
            </a:r>
          </a:p>
        </p:txBody>
      </p:sp>
      <p:pic>
        <p:nvPicPr>
          <p:cNvPr id="13" name="Picture 12" descr="neeley_logo_hex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747368"/>
            <a:ext cx="4343400" cy="6534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0" y="576625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  <a:sp3d extrusionH="57150">
              <a:bevelT w="38100" h="38100"/>
              <a:bevelB w="38100" h="38100"/>
            </a:sp3d>
          </a:bodyPr>
          <a:lstStyle/>
          <a:p>
            <a:r>
              <a:rPr lang="en-US" b="1" dirty="0">
                <a:solidFill>
                  <a:srgbClr val="310081"/>
                </a:solidFill>
                <a:latin typeface="Arial"/>
              </a:rPr>
              <a:t>Graduate Studies</a:t>
            </a:r>
          </a:p>
        </p:txBody>
      </p:sp>
      <p:pic>
        <p:nvPicPr>
          <p:cNvPr id="16" name="Picture 15" descr="images.jpeg">
            <a:extLst>
              <a:ext uri="{FF2B5EF4-FFF2-40B4-BE49-F238E27FC236}">
                <a16:creationId xmlns:a16="http://schemas.microsoft.com/office/drawing/2014/main" id="{0959A880-9046-4008-AC7B-BDE73A7CA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571624"/>
            <a:ext cx="542953" cy="542953"/>
          </a:xfrm>
          <a:prstGeom prst="rect">
            <a:avLst/>
          </a:prstGeom>
        </p:spPr>
      </p:pic>
      <p:pic>
        <p:nvPicPr>
          <p:cNvPr id="2" name="Picture 1" descr="A picture containing sitting, toy, table, white&#10;&#10;Description automatically generated">
            <a:extLst>
              <a:ext uri="{FF2B5EF4-FFF2-40B4-BE49-F238E27FC236}">
                <a16:creationId xmlns:a16="http://schemas.microsoft.com/office/drawing/2014/main" id="{77999B95-EBCE-45D4-8626-5AD15F389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2550513"/>
            <a:ext cx="1981200" cy="238925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D8B96A1-320C-8227-E697-8C4013AEE0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046050"/>
            <a:ext cx="762000" cy="7620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51743C7-D903-81BE-884C-2AA5AB6213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550513"/>
            <a:ext cx="762000" cy="762000"/>
          </a:xfrm>
          <a:prstGeom prst="rect">
            <a:avLst/>
          </a:prstGeom>
        </p:spPr>
      </p:pic>
      <p:pic>
        <p:nvPicPr>
          <p:cNvPr id="7" name="Picture 6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E5CCFF37-A6EA-4A0A-8831-AAC656B01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793" y="2529825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5959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30246D-6D69-4385-ACEB-70D3FFD783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Analysis Hands-On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CC71-85EB-48A6-8E01-4B2BD8457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0"/>
            <a:ext cx="8305800" cy="4800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K-Means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Supplier Performance, Idea of using fixed number of clusters and centroids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Grades Example, Visualizations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Customer Segments Example, KTC-Small, Cluster Similarities and Dissimilarities, Cluster Strength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AD295-C4DA-42DD-BDD8-17AA7E3148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26" y="4495800"/>
            <a:ext cx="2001974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014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F0AF98-1C8E-4593-B8F2-B2E20281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514600"/>
            <a:ext cx="2786063" cy="33718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153942-EB43-4066-A0CF-0EEDB34E6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83058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12 objects (suppliers), rated on 2 dimensions/variables, lead time and price.  Supplier Performance Excel file.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30246D-6D69-4385-ACEB-70D3FFD783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Supplier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62332311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9C488DE-9604-4E90-A44B-5076F047BB18}"/>
              </a:ext>
            </a:extLst>
          </p:cNvPr>
          <p:cNvSpPr/>
          <p:nvPr/>
        </p:nvSpPr>
        <p:spPr>
          <a:xfrm>
            <a:off x="2514600" y="2373868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42C284-ECB3-4A42-9339-4D3926909862}"/>
              </a:ext>
            </a:extLst>
          </p:cNvPr>
          <p:cNvSpPr/>
          <p:nvPr/>
        </p:nvSpPr>
        <p:spPr>
          <a:xfrm>
            <a:off x="2743200" y="2373868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FD2E8E-2144-4629-8BC9-A57780A9DE5D}"/>
              </a:ext>
            </a:extLst>
          </p:cNvPr>
          <p:cNvSpPr/>
          <p:nvPr/>
        </p:nvSpPr>
        <p:spPr>
          <a:xfrm>
            <a:off x="2590800" y="2754868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EC7135F-7AD8-4540-894D-86E05D1CD46F}"/>
              </a:ext>
            </a:extLst>
          </p:cNvPr>
          <p:cNvSpPr/>
          <p:nvPr/>
        </p:nvSpPr>
        <p:spPr>
          <a:xfrm>
            <a:off x="2438400" y="4114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B3D62C2-1DDE-4B75-B371-E98B2A8AED2C}"/>
              </a:ext>
            </a:extLst>
          </p:cNvPr>
          <p:cNvSpPr/>
          <p:nvPr/>
        </p:nvSpPr>
        <p:spPr>
          <a:xfrm>
            <a:off x="5105400" y="2297668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93326F8-E0B1-4F8D-A5C4-B29A0519F42D}"/>
              </a:ext>
            </a:extLst>
          </p:cNvPr>
          <p:cNvSpPr/>
          <p:nvPr/>
        </p:nvSpPr>
        <p:spPr>
          <a:xfrm>
            <a:off x="5334000" y="2526268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F6181A5-24FC-4D30-8771-715416E5AAC3}"/>
              </a:ext>
            </a:extLst>
          </p:cNvPr>
          <p:cNvSpPr/>
          <p:nvPr/>
        </p:nvSpPr>
        <p:spPr>
          <a:xfrm>
            <a:off x="5257800" y="3212068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C9E663-4DD7-4C6C-9BFD-C37E6575F75E}"/>
              </a:ext>
            </a:extLst>
          </p:cNvPr>
          <p:cNvSpPr/>
          <p:nvPr/>
        </p:nvSpPr>
        <p:spPr>
          <a:xfrm>
            <a:off x="5867400" y="3212068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4F5351-1FCC-4166-A767-8A3A864E12D7}"/>
              </a:ext>
            </a:extLst>
          </p:cNvPr>
          <p:cNvSpPr/>
          <p:nvPr/>
        </p:nvSpPr>
        <p:spPr>
          <a:xfrm>
            <a:off x="3429000" y="3897868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A0CDCB-3F00-47C5-96E9-C21EAE779B28}"/>
              </a:ext>
            </a:extLst>
          </p:cNvPr>
          <p:cNvSpPr/>
          <p:nvPr/>
        </p:nvSpPr>
        <p:spPr>
          <a:xfrm>
            <a:off x="7467600" y="2754868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7B86C97-201D-4EA6-A1E3-A4E6017F1337}"/>
              </a:ext>
            </a:extLst>
          </p:cNvPr>
          <p:cNvSpPr/>
          <p:nvPr/>
        </p:nvSpPr>
        <p:spPr>
          <a:xfrm>
            <a:off x="4419600" y="3897868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69D5A41-03B6-41F8-9711-792FCC4E595A}"/>
              </a:ext>
            </a:extLst>
          </p:cNvPr>
          <p:cNvSpPr/>
          <p:nvPr/>
        </p:nvSpPr>
        <p:spPr>
          <a:xfrm>
            <a:off x="3886200" y="4812268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2369E8-0518-427C-BBF8-200D7257CDDA}"/>
              </a:ext>
            </a:extLst>
          </p:cNvPr>
          <p:cNvCxnSpPr/>
          <p:nvPr/>
        </p:nvCxnSpPr>
        <p:spPr>
          <a:xfrm>
            <a:off x="1371600" y="1535668"/>
            <a:ext cx="0" cy="388620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D161210-65BB-499F-B296-F7D67C3CFD42}"/>
              </a:ext>
            </a:extLst>
          </p:cNvPr>
          <p:cNvCxnSpPr/>
          <p:nvPr/>
        </p:nvCxnSpPr>
        <p:spPr>
          <a:xfrm flipH="1">
            <a:off x="1371600" y="5421868"/>
            <a:ext cx="647700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6ACCF81-76F3-43D1-98F0-DF7A212371A5}"/>
              </a:ext>
            </a:extLst>
          </p:cNvPr>
          <p:cNvSpPr txBox="1"/>
          <p:nvPr/>
        </p:nvSpPr>
        <p:spPr>
          <a:xfrm>
            <a:off x="3657600" y="5574268"/>
            <a:ext cx="272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Lead time 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9224C9-AC7C-4273-855F-E45364722F29}"/>
              </a:ext>
            </a:extLst>
          </p:cNvPr>
          <p:cNvSpPr txBox="1"/>
          <p:nvPr/>
        </p:nvSpPr>
        <p:spPr>
          <a:xfrm>
            <a:off x="7086600" y="4964668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55C5C2-4CE0-4A14-A677-7A47D73B5AF2}"/>
              </a:ext>
            </a:extLst>
          </p:cNvPr>
          <p:cNvSpPr txBox="1"/>
          <p:nvPr/>
        </p:nvSpPr>
        <p:spPr>
          <a:xfrm>
            <a:off x="533400" y="1459468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97FDA2-D806-4177-B687-FE140B8083CA}"/>
              </a:ext>
            </a:extLst>
          </p:cNvPr>
          <p:cNvSpPr txBox="1"/>
          <p:nvPr/>
        </p:nvSpPr>
        <p:spPr>
          <a:xfrm>
            <a:off x="533400" y="50408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644A61-5924-439F-8718-A8E1F8F565C9}"/>
              </a:ext>
            </a:extLst>
          </p:cNvPr>
          <p:cNvSpPr txBox="1"/>
          <p:nvPr/>
        </p:nvSpPr>
        <p:spPr>
          <a:xfrm>
            <a:off x="1371600" y="54980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9A821-D55F-4D58-86AD-7DE61761FF69}"/>
              </a:ext>
            </a:extLst>
          </p:cNvPr>
          <p:cNvSpPr txBox="1"/>
          <p:nvPr/>
        </p:nvSpPr>
        <p:spPr>
          <a:xfrm rot="16200000">
            <a:off x="-83022" y="3364468"/>
            <a:ext cx="22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Price performance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CE2B0A3-90A8-410E-A312-5A86279F81F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Supplier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8961159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DCEE7264-86D4-4920-B029-E2A279AD20F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Supplier Performance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95DC9F6-114F-4B99-86B5-41DD5B1C38E4}"/>
              </a:ext>
            </a:extLst>
          </p:cNvPr>
          <p:cNvSpPr/>
          <p:nvPr/>
        </p:nvSpPr>
        <p:spPr>
          <a:xfrm>
            <a:off x="2514600" y="2362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C90F0ED-2E94-4E8B-92FB-5337AAB870D0}"/>
              </a:ext>
            </a:extLst>
          </p:cNvPr>
          <p:cNvSpPr/>
          <p:nvPr/>
        </p:nvSpPr>
        <p:spPr>
          <a:xfrm>
            <a:off x="2743200" y="23622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E87F514-6A3F-434B-997B-B0B1F28EB220}"/>
              </a:ext>
            </a:extLst>
          </p:cNvPr>
          <p:cNvSpPr/>
          <p:nvPr/>
        </p:nvSpPr>
        <p:spPr>
          <a:xfrm>
            <a:off x="2590800" y="2743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33F195-62AD-4BB0-8F1E-6B4F71D3AE2D}"/>
              </a:ext>
            </a:extLst>
          </p:cNvPr>
          <p:cNvSpPr/>
          <p:nvPr/>
        </p:nvSpPr>
        <p:spPr>
          <a:xfrm>
            <a:off x="2438400" y="41148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15A1E71-62BE-4F0B-98DE-34ADD16CC4DB}"/>
              </a:ext>
            </a:extLst>
          </p:cNvPr>
          <p:cNvSpPr/>
          <p:nvPr/>
        </p:nvSpPr>
        <p:spPr>
          <a:xfrm>
            <a:off x="5105400" y="22860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257858-D1E2-4B1E-845F-DEC7D04D3EDC}"/>
              </a:ext>
            </a:extLst>
          </p:cNvPr>
          <p:cNvSpPr/>
          <p:nvPr/>
        </p:nvSpPr>
        <p:spPr>
          <a:xfrm>
            <a:off x="5334000" y="25146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747B674-6B41-4545-8B63-A6E0DBABAC1B}"/>
              </a:ext>
            </a:extLst>
          </p:cNvPr>
          <p:cNvSpPr/>
          <p:nvPr/>
        </p:nvSpPr>
        <p:spPr>
          <a:xfrm>
            <a:off x="5257800" y="32004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0EE64A-C7DD-47ED-93A5-85E32FECFDED}"/>
              </a:ext>
            </a:extLst>
          </p:cNvPr>
          <p:cNvSpPr/>
          <p:nvPr/>
        </p:nvSpPr>
        <p:spPr>
          <a:xfrm>
            <a:off x="5867400" y="32004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F200BE0-00FD-4E40-A373-8FE226ED9DA0}"/>
              </a:ext>
            </a:extLst>
          </p:cNvPr>
          <p:cNvSpPr/>
          <p:nvPr/>
        </p:nvSpPr>
        <p:spPr>
          <a:xfrm>
            <a:off x="3429000" y="3886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BE910D-7D1C-46F5-9611-37FB197F98D4}"/>
              </a:ext>
            </a:extLst>
          </p:cNvPr>
          <p:cNvSpPr/>
          <p:nvPr/>
        </p:nvSpPr>
        <p:spPr>
          <a:xfrm>
            <a:off x="7467600" y="2743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D991B5D-2FD5-4C4B-91E8-0F5E7E88AC70}"/>
              </a:ext>
            </a:extLst>
          </p:cNvPr>
          <p:cNvSpPr/>
          <p:nvPr/>
        </p:nvSpPr>
        <p:spPr>
          <a:xfrm>
            <a:off x="4419600" y="38862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EACBCEB-225C-472C-A8C4-02BBED063C0A}"/>
              </a:ext>
            </a:extLst>
          </p:cNvPr>
          <p:cNvSpPr/>
          <p:nvPr/>
        </p:nvSpPr>
        <p:spPr>
          <a:xfrm>
            <a:off x="3886200" y="48006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01A7485-59BB-4739-91D3-06D02A32C62C}"/>
              </a:ext>
            </a:extLst>
          </p:cNvPr>
          <p:cNvCxnSpPr/>
          <p:nvPr/>
        </p:nvCxnSpPr>
        <p:spPr>
          <a:xfrm>
            <a:off x="1371600" y="1524000"/>
            <a:ext cx="0" cy="388620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B4B4E7-548B-401F-8106-CD9D430B8356}"/>
              </a:ext>
            </a:extLst>
          </p:cNvPr>
          <p:cNvCxnSpPr/>
          <p:nvPr/>
        </p:nvCxnSpPr>
        <p:spPr>
          <a:xfrm flipH="1">
            <a:off x="1371600" y="5410200"/>
            <a:ext cx="647700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78E36E-7640-4885-86BD-0E3CDF3012B2}"/>
              </a:ext>
            </a:extLst>
          </p:cNvPr>
          <p:cNvSpPr txBox="1"/>
          <p:nvPr/>
        </p:nvSpPr>
        <p:spPr>
          <a:xfrm>
            <a:off x="3657600" y="5562600"/>
            <a:ext cx="272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Lead time performance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0D7851-9FA8-4AB6-9E76-EC95FFBE6AD3}"/>
              </a:ext>
            </a:extLst>
          </p:cNvPr>
          <p:cNvSpPr txBox="1"/>
          <p:nvPr/>
        </p:nvSpPr>
        <p:spPr>
          <a:xfrm>
            <a:off x="7086600" y="49530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D9BCC1-381C-4F47-BC79-502DDDFB80FA}"/>
              </a:ext>
            </a:extLst>
          </p:cNvPr>
          <p:cNvSpPr txBox="1"/>
          <p:nvPr/>
        </p:nvSpPr>
        <p:spPr>
          <a:xfrm>
            <a:off x="533400" y="14478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4F5D8C-91D1-4154-AAB9-20A8C256AC30}"/>
              </a:ext>
            </a:extLst>
          </p:cNvPr>
          <p:cNvSpPr txBox="1"/>
          <p:nvPr/>
        </p:nvSpPr>
        <p:spPr>
          <a:xfrm>
            <a:off x="533400" y="5029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42E05E-C3C7-4331-BE0A-FF9F3A2DD66B}"/>
              </a:ext>
            </a:extLst>
          </p:cNvPr>
          <p:cNvSpPr txBox="1"/>
          <p:nvPr/>
        </p:nvSpPr>
        <p:spPr>
          <a:xfrm>
            <a:off x="1371600" y="5486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A01E3A-23E0-48A2-83E7-15F29217E12E}"/>
              </a:ext>
            </a:extLst>
          </p:cNvPr>
          <p:cNvSpPr txBox="1"/>
          <p:nvPr/>
        </p:nvSpPr>
        <p:spPr>
          <a:xfrm rot="16200000">
            <a:off x="-83022" y="3352800"/>
            <a:ext cx="22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Price performance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A9828C-19A4-4DDB-826C-9052443D8290}"/>
              </a:ext>
            </a:extLst>
          </p:cNvPr>
          <p:cNvSpPr txBox="1"/>
          <p:nvPr/>
        </p:nvSpPr>
        <p:spPr>
          <a:xfrm>
            <a:off x="4020011" y="1384363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 Random Start</a:t>
            </a:r>
          </a:p>
          <a:p>
            <a:r>
              <a:rPr lang="en-US" sz="1400" b="1" dirty="0"/>
              <a:t>Analyst specifies 3 clusters or groups</a:t>
            </a:r>
          </a:p>
        </p:txBody>
      </p:sp>
    </p:spTree>
    <p:extLst>
      <p:ext uri="{BB962C8B-B14F-4D97-AF65-F5344CB8AC3E}">
        <p14:creationId xmlns:p14="http://schemas.microsoft.com/office/powerpoint/2010/main" val="27761567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9C065678-8FE8-406C-87E6-E61E72B096A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Supplier Performance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F4C702-929B-471E-B38B-6FB9F2305D48}"/>
              </a:ext>
            </a:extLst>
          </p:cNvPr>
          <p:cNvSpPr/>
          <p:nvPr/>
        </p:nvSpPr>
        <p:spPr>
          <a:xfrm>
            <a:off x="2514600" y="2362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5EFB098-6BC7-47BA-B8FE-314047D1F6D4}"/>
              </a:ext>
            </a:extLst>
          </p:cNvPr>
          <p:cNvSpPr/>
          <p:nvPr/>
        </p:nvSpPr>
        <p:spPr>
          <a:xfrm>
            <a:off x="2743200" y="23622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EDB110-571B-42AB-9ADB-03E2D206014D}"/>
              </a:ext>
            </a:extLst>
          </p:cNvPr>
          <p:cNvSpPr/>
          <p:nvPr/>
        </p:nvSpPr>
        <p:spPr>
          <a:xfrm>
            <a:off x="2590800" y="2743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DF30BD-0B41-45DD-AD0F-0D7F5A231F9E}"/>
              </a:ext>
            </a:extLst>
          </p:cNvPr>
          <p:cNvSpPr/>
          <p:nvPr/>
        </p:nvSpPr>
        <p:spPr>
          <a:xfrm>
            <a:off x="2438400" y="41148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6F87B1-C64C-4906-A8E6-B343BA412932}"/>
              </a:ext>
            </a:extLst>
          </p:cNvPr>
          <p:cNvSpPr/>
          <p:nvPr/>
        </p:nvSpPr>
        <p:spPr>
          <a:xfrm>
            <a:off x="5105400" y="22860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E249E1-BB34-4983-9E9D-907FEBF4BD9A}"/>
              </a:ext>
            </a:extLst>
          </p:cNvPr>
          <p:cNvSpPr/>
          <p:nvPr/>
        </p:nvSpPr>
        <p:spPr>
          <a:xfrm>
            <a:off x="5334000" y="25146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947613-E2BC-4E53-B36B-5B0EF78C33FC}"/>
              </a:ext>
            </a:extLst>
          </p:cNvPr>
          <p:cNvSpPr/>
          <p:nvPr/>
        </p:nvSpPr>
        <p:spPr>
          <a:xfrm>
            <a:off x="5257800" y="32004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C121B2D-B717-423E-9A21-EE1ECBB8CAC5}"/>
              </a:ext>
            </a:extLst>
          </p:cNvPr>
          <p:cNvSpPr/>
          <p:nvPr/>
        </p:nvSpPr>
        <p:spPr>
          <a:xfrm>
            <a:off x="5867400" y="32004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2330FC-6F3D-4B77-B212-E9268144CF4B}"/>
              </a:ext>
            </a:extLst>
          </p:cNvPr>
          <p:cNvSpPr/>
          <p:nvPr/>
        </p:nvSpPr>
        <p:spPr>
          <a:xfrm>
            <a:off x="3429000" y="3886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A1843E-4536-4207-8D13-A905B8D4C62E}"/>
              </a:ext>
            </a:extLst>
          </p:cNvPr>
          <p:cNvSpPr/>
          <p:nvPr/>
        </p:nvSpPr>
        <p:spPr>
          <a:xfrm>
            <a:off x="7467600" y="2743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6C2FD79-AABA-48CD-A9A4-283AF46618EB}"/>
              </a:ext>
            </a:extLst>
          </p:cNvPr>
          <p:cNvSpPr/>
          <p:nvPr/>
        </p:nvSpPr>
        <p:spPr>
          <a:xfrm>
            <a:off x="4419600" y="38862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5E20C5F-8D1C-4DFE-A28F-2B604FC5A414}"/>
              </a:ext>
            </a:extLst>
          </p:cNvPr>
          <p:cNvSpPr/>
          <p:nvPr/>
        </p:nvSpPr>
        <p:spPr>
          <a:xfrm>
            <a:off x="3886200" y="48006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934503-5E24-4786-A554-291223915115}"/>
              </a:ext>
            </a:extLst>
          </p:cNvPr>
          <p:cNvCxnSpPr/>
          <p:nvPr/>
        </p:nvCxnSpPr>
        <p:spPr>
          <a:xfrm>
            <a:off x="1371600" y="1524000"/>
            <a:ext cx="0" cy="388620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EDA34C-CF48-4D67-9C80-FC6854905C60}"/>
              </a:ext>
            </a:extLst>
          </p:cNvPr>
          <p:cNvCxnSpPr/>
          <p:nvPr/>
        </p:nvCxnSpPr>
        <p:spPr>
          <a:xfrm flipH="1">
            <a:off x="1371600" y="5410200"/>
            <a:ext cx="647700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9567765-0B8C-4DFC-994F-D1C9E2843ACE}"/>
              </a:ext>
            </a:extLst>
          </p:cNvPr>
          <p:cNvSpPr txBox="1"/>
          <p:nvPr/>
        </p:nvSpPr>
        <p:spPr>
          <a:xfrm>
            <a:off x="3657600" y="5562600"/>
            <a:ext cx="272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Lead time performance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97EAB8-E5C2-44B9-BDED-BBE161165FC0}"/>
              </a:ext>
            </a:extLst>
          </p:cNvPr>
          <p:cNvSpPr txBox="1"/>
          <p:nvPr/>
        </p:nvSpPr>
        <p:spPr>
          <a:xfrm>
            <a:off x="7086600" y="49530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1DA6E6-FE45-41A6-9E1B-3E7B586F9E2B}"/>
              </a:ext>
            </a:extLst>
          </p:cNvPr>
          <p:cNvSpPr txBox="1"/>
          <p:nvPr/>
        </p:nvSpPr>
        <p:spPr>
          <a:xfrm>
            <a:off x="533400" y="14478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0366A0-06AF-4C97-8309-73654BCFD35F}"/>
              </a:ext>
            </a:extLst>
          </p:cNvPr>
          <p:cNvSpPr txBox="1"/>
          <p:nvPr/>
        </p:nvSpPr>
        <p:spPr>
          <a:xfrm>
            <a:off x="533400" y="5029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26A038-BCC8-4D3E-ABD6-630F6D02C458}"/>
              </a:ext>
            </a:extLst>
          </p:cNvPr>
          <p:cNvSpPr txBox="1"/>
          <p:nvPr/>
        </p:nvSpPr>
        <p:spPr>
          <a:xfrm>
            <a:off x="1371600" y="5486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BCAFB0-09C2-400E-8119-8E5FA92571A1}"/>
              </a:ext>
            </a:extLst>
          </p:cNvPr>
          <p:cNvSpPr txBox="1"/>
          <p:nvPr/>
        </p:nvSpPr>
        <p:spPr>
          <a:xfrm rot="16200000">
            <a:off x="-83022" y="3352800"/>
            <a:ext cx="22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Price performance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4F22FA-24A7-4B38-9B6A-FCC1C85062CB}"/>
              </a:ext>
            </a:extLst>
          </p:cNvPr>
          <p:cNvSpPr txBox="1"/>
          <p:nvPr/>
        </p:nvSpPr>
        <p:spPr>
          <a:xfrm>
            <a:off x="4020011" y="1384363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centroids/centers are calculated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786C13D-A8B3-41B0-9416-C519DC8702D4}"/>
              </a:ext>
            </a:extLst>
          </p:cNvPr>
          <p:cNvSpPr/>
          <p:nvPr/>
        </p:nvSpPr>
        <p:spPr>
          <a:xfrm>
            <a:off x="4419600" y="3009900"/>
            <a:ext cx="304800" cy="304800"/>
          </a:xfrm>
          <a:prstGeom prst="ellipse">
            <a:avLst/>
          </a:prstGeom>
          <a:solidFill>
            <a:srgbClr val="008000">
              <a:alpha val="35000"/>
            </a:srgbClr>
          </a:solidFill>
          <a:ln>
            <a:solidFill>
              <a:srgbClr val="CCFFCC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8A21ED4-28C8-4B23-A771-5BE4002ACF41}"/>
              </a:ext>
            </a:extLst>
          </p:cNvPr>
          <p:cNvSpPr/>
          <p:nvPr/>
        </p:nvSpPr>
        <p:spPr>
          <a:xfrm>
            <a:off x="3431843" y="2933700"/>
            <a:ext cx="304800" cy="304800"/>
          </a:xfrm>
          <a:prstGeom prst="ellipse">
            <a:avLst/>
          </a:prstGeom>
          <a:solidFill>
            <a:srgbClr val="3366FF">
              <a:alpha val="35000"/>
            </a:srgbClr>
          </a:solidFill>
          <a:ln>
            <a:solidFill>
              <a:srgbClr val="3366FF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9E1462-D284-4957-9754-A403755BE4A8}"/>
              </a:ext>
            </a:extLst>
          </p:cNvPr>
          <p:cNvSpPr/>
          <p:nvPr/>
        </p:nvSpPr>
        <p:spPr>
          <a:xfrm>
            <a:off x="4068739" y="3427294"/>
            <a:ext cx="304800" cy="3048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140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7F206211-0048-4CF3-9653-F341CE8C7B85}"/>
              </a:ext>
            </a:extLst>
          </p:cNvPr>
          <p:cNvSpPr/>
          <p:nvPr/>
        </p:nvSpPr>
        <p:spPr>
          <a:xfrm>
            <a:off x="2514600" y="2362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602961-853A-4606-8A42-44DCFE5C0A17}"/>
              </a:ext>
            </a:extLst>
          </p:cNvPr>
          <p:cNvSpPr/>
          <p:nvPr/>
        </p:nvSpPr>
        <p:spPr>
          <a:xfrm>
            <a:off x="2743200" y="23622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83A899-1885-4200-AA9A-B1DAE2B155AE}"/>
              </a:ext>
            </a:extLst>
          </p:cNvPr>
          <p:cNvSpPr/>
          <p:nvPr/>
        </p:nvSpPr>
        <p:spPr>
          <a:xfrm>
            <a:off x="2590800" y="2743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FDC329-BDAC-4A7E-9753-BC9C8D399F8C}"/>
              </a:ext>
            </a:extLst>
          </p:cNvPr>
          <p:cNvSpPr/>
          <p:nvPr/>
        </p:nvSpPr>
        <p:spPr>
          <a:xfrm>
            <a:off x="2438400" y="41148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981CF5-C376-480B-AB63-AFE591ED6FCD}"/>
              </a:ext>
            </a:extLst>
          </p:cNvPr>
          <p:cNvSpPr/>
          <p:nvPr/>
        </p:nvSpPr>
        <p:spPr>
          <a:xfrm>
            <a:off x="5105400" y="22860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B99F7D1-A02A-4315-9267-447F5819EA08}"/>
              </a:ext>
            </a:extLst>
          </p:cNvPr>
          <p:cNvSpPr/>
          <p:nvPr/>
        </p:nvSpPr>
        <p:spPr>
          <a:xfrm>
            <a:off x="5334000" y="25146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2486CA-F6C3-43DA-B635-6E7C0864926B}"/>
              </a:ext>
            </a:extLst>
          </p:cNvPr>
          <p:cNvSpPr/>
          <p:nvPr/>
        </p:nvSpPr>
        <p:spPr>
          <a:xfrm>
            <a:off x="5257800" y="32004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AC4D60-3A40-49CF-BDF2-3DF233762899}"/>
              </a:ext>
            </a:extLst>
          </p:cNvPr>
          <p:cNvSpPr/>
          <p:nvPr/>
        </p:nvSpPr>
        <p:spPr>
          <a:xfrm>
            <a:off x="5867400" y="32004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BB66EA-CDAB-4987-AD92-A6E1E98D5E12}"/>
              </a:ext>
            </a:extLst>
          </p:cNvPr>
          <p:cNvSpPr/>
          <p:nvPr/>
        </p:nvSpPr>
        <p:spPr>
          <a:xfrm>
            <a:off x="3429000" y="3886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A343D30-C8E3-4FE9-9CF1-4E2D73E5ECD6}"/>
              </a:ext>
            </a:extLst>
          </p:cNvPr>
          <p:cNvSpPr/>
          <p:nvPr/>
        </p:nvSpPr>
        <p:spPr>
          <a:xfrm>
            <a:off x="7467600" y="27432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440A2E-C43D-477D-B65D-376AE334EC89}"/>
              </a:ext>
            </a:extLst>
          </p:cNvPr>
          <p:cNvSpPr/>
          <p:nvPr/>
        </p:nvSpPr>
        <p:spPr>
          <a:xfrm>
            <a:off x="4419600" y="3886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D5F6AF-8AD2-4BB0-A70B-96787E97FF85}"/>
              </a:ext>
            </a:extLst>
          </p:cNvPr>
          <p:cNvSpPr/>
          <p:nvPr/>
        </p:nvSpPr>
        <p:spPr>
          <a:xfrm>
            <a:off x="3886200" y="48006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AD3455-FC0C-4ACB-961E-E02FB79C547D}"/>
              </a:ext>
            </a:extLst>
          </p:cNvPr>
          <p:cNvCxnSpPr/>
          <p:nvPr/>
        </p:nvCxnSpPr>
        <p:spPr>
          <a:xfrm>
            <a:off x="1371600" y="1524000"/>
            <a:ext cx="0" cy="388620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3C07EF-8C29-4D92-B74D-6D667A6548A7}"/>
              </a:ext>
            </a:extLst>
          </p:cNvPr>
          <p:cNvCxnSpPr/>
          <p:nvPr/>
        </p:nvCxnSpPr>
        <p:spPr>
          <a:xfrm flipH="1">
            <a:off x="1371600" y="5410200"/>
            <a:ext cx="647700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DDF26D-6305-44F9-9C19-2DF12802221E}"/>
              </a:ext>
            </a:extLst>
          </p:cNvPr>
          <p:cNvSpPr txBox="1"/>
          <p:nvPr/>
        </p:nvSpPr>
        <p:spPr>
          <a:xfrm>
            <a:off x="3657600" y="5562600"/>
            <a:ext cx="272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Lead time 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3BBCA6-F853-4165-8CEB-DC67EA65EFF4}"/>
              </a:ext>
            </a:extLst>
          </p:cNvPr>
          <p:cNvSpPr txBox="1"/>
          <p:nvPr/>
        </p:nvSpPr>
        <p:spPr>
          <a:xfrm>
            <a:off x="7086600" y="49530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CAB364-49F4-4B30-8E89-E4C8C6E643FF}"/>
              </a:ext>
            </a:extLst>
          </p:cNvPr>
          <p:cNvSpPr txBox="1"/>
          <p:nvPr/>
        </p:nvSpPr>
        <p:spPr>
          <a:xfrm>
            <a:off x="533400" y="14478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E4CFD8-EDDD-4A75-BFE8-54436EC81551}"/>
              </a:ext>
            </a:extLst>
          </p:cNvPr>
          <p:cNvSpPr txBox="1"/>
          <p:nvPr/>
        </p:nvSpPr>
        <p:spPr>
          <a:xfrm>
            <a:off x="533400" y="5029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427BBB-9B1E-403F-A5D2-5642045697BC}"/>
              </a:ext>
            </a:extLst>
          </p:cNvPr>
          <p:cNvSpPr txBox="1"/>
          <p:nvPr/>
        </p:nvSpPr>
        <p:spPr>
          <a:xfrm>
            <a:off x="1371600" y="5486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B981B0-79E4-4481-88E0-88C84DF46EEC}"/>
              </a:ext>
            </a:extLst>
          </p:cNvPr>
          <p:cNvSpPr txBox="1"/>
          <p:nvPr/>
        </p:nvSpPr>
        <p:spPr>
          <a:xfrm rot="16200000">
            <a:off x="-83022" y="3352800"/>
            <a:ext cx="22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Price performance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0F7009-F637-4DE1-A6A4-EA7110FA86B7}"/>
              </a:ext>
            </a:extLst>
          </p:cNvPr>
          <p:cNvSpPr txBox="1"/>
          <p:nvPr/>
        </p:nvSpPr>
        <p:spPr>
          <a:xfrm>
            <a:off x="4020011" y="1384363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 pass of reassignments are made based on the centroids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E21D17C-A80B-40AC-B62B-F18B9ED440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Supplier Performance</a:t>
            </a:r>
          </a:p>
        </p:txBody>
      </p:sp>
    </p:spTree>
    <p:extLst>
      <p:ext uri="{BB962C8B-B14F-4D97-AF65-F5344CB8AC3E}">
        <p14:creationId xmlns:p14="http://schemas.microsoft.com/office/powerpoint/2010/main" val="6365925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2BB2E89B-47EB-4792-BF0D-D38F6FA328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Supplier Performance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38F4D24-A708-41E0-A34B-78E4331124C2}"/>
              </a:ext>
            </a:extLst>
          </p:cNvPr>
          <p:cNvSpPr/>
          <p:nvPr/>
        </p:nvSpPr>
        <p:spPr>
          <a:xfrm>
            <a:off x="2514600" y="2362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828DC0F-57D9-45CD-841F-41AD599F4A35}"/>
              </a:ext>
            </a:extLst>
          </p:cNvPr>
          <p:cNvSpPr/>
          <p:nvPr/>
        </p:nvSpPr>
        <p:spPr>
          <a:xfrm>
            <a:off x="2743200" y="23622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F6DC58-F14A-4D0F-BF46-4865C11AF1A5}"/>
              </a:ext>
            </a:extLst>
          </p:cNvPr>
          <p:cNvSpPr/>
          <p:nvPr/>
        </p:nvSpPr>
        <p:spPr>
          <a:xfrm>
            <a:off x="2590800" y="2743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D78B6DB-84D5-4C1E-B211-B0899C534BB2}"/>
              </a:ext>
            </a:extLst>
          </p:cNvPr>
          <p:cNvSpPr/>
          <p:nvPr/>
        </p:nvSpPr>
        <p:spPr>
          <a:xfrm>
            <a:off x="2438400" y="41148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4E75FF8-F90C-4E8C-B126-B4F81664B094}"/>
              </a:ext>
            </a:extLst>
          </p:cNvPr>
          <p:cNvSpPr/>
          <p:nvPr/>
        </p:nvSpPr>
        <p:spPr>
          <a:xfrm>
            <a:off x="5105400" y="22860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F3C0907-B9CE-4804-A7A8-F9761B58D77A}"/>
              </a:ext>
            </a:extLst>
          </p:cNvPr>
          <p:cNvSpPr/>
          <p:nvPr/>
        </p:nvSpPr>
        <p:spPr>
          <a:xfrm>
            <a:off x="5334000" y="25146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7DD56A-2B72-480A-B977-B652EFFEF487}"/>
              </a:ext>
            </a:extLst>
          </p:cNvPr>
          <p:cNvSpPr/>
          <p:nvPr/>
        </p:nvSpPr>
        <p:spPr>
          <a:xfrm>
            <a:off x="5257800" y="32004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4750443-FC72-484F-BA4F-61A201AC4744}"/>
              </a:ext>
            </a:extLst>
          </p:cNvPr>
          <p:cNvSpPr/>
          <p:nvPr/>
        </p:nvSpPr>
        <p:spPr>
          <a:xfrm>
            <a:off x="5867400" y="32004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0FA3C40-8315-4AB0-BC44-E6EEFD71003E}"/>
              </a:ext>
            </a:extLst>
          </p:cNvPr>
          <p:cNvSpPr/>
          <p:nvPr/>
        </p:nvSpPr>
        <p:spPr>
          <a:xfrm>
            <a:off x="3429000" y="3886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0A98E82-7546-4028-BC0E-135E5136D901}"/>
              </a:ext>
            </a:extLst>
          </p:cNvPr>
          <p:cNvSpPr/>
          <p:nvPr/>
        </p:nvSpPr>
        <p:spPr>
          <a:xfrm>
            <a:off x="7467600" y="27432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4A547D3-4516-4C11-A447-D3BB9BC0CE96}"/>
              </a:ext>
            </a:extLst>
          </p:cNvPr>
          <p:cNvSpPr/>
          <p:nvPr/>
        </p:nvSpPr>
        <p:spPr>
          <a:xfrm>
            <a:off x="4419600" y="3886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3E56F22-9339-4FF4-914F-9CC28B66457B}"/>
              </a:ext>
            </a:extLst>
          </p:cNvPr>
          <p:cNvSpPr/>
          <p:nvPr/>
        </p:nvSpPr>
        <p:spPr>
          <a:xfrm>
            <a:off x="3886200" y="48006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5DE72D-7014-44B6-BCE6-EE9946A44050}"/>
              </a:ext>
            </a:extLst>
          </p:cNvPr>
          <p:cNvCxnSpPr/>
          <p:nvPr/>
        </p:nvCxnSpPr>
        <p:spPr>
          <a:xfrm>
            <a:off x="1371600" y="1524000"/>
            <a:ext cx="0" cy="388620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2D7F5-546B-4C60-A2E0-F5E336727395}"/>
              </a:ext>
            </a:extLst>
          </p:cNvPr>
          <p:cNvCxnSpPr/>
          <p:nvPr/>
        </p:nvCxnSpPr>
        <p:spPr>
          <a:xfrm flipH="1">
            <a:off x="1371600" y="5410200"/>
            <a:ext cx="647700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61C6A06-45DC-4ADD-A68E-978F8B438F38}"/>
              </a:ext>
            </a:extLst>
          </p:cNvPr>
          <p:cNvSpPr txBox="1"/>
          <p:nvPr/>
        </p:nvSpPr>
        <p:spPr>
          <a:xfrm>
            <a:off x="3657600" y="5562600"/>
            <a:ext cx="272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Lead time performance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4DD512-68D6-4C79-830B-92D1FA807E42}"/>
              </a:ext>
            </a:extLst>
          </p:cNvPr>
          <p:cNvSpPr txBox="1"/>
          <p:nvPr/>
        </p:nvSpPr>
        <p:spPr>
          <a:xfrm>
            <a:off x="7086600" y="49530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57A635-2035-451E-A1FE-2F9277C9C0A8}"/>
              </a:ext>
            </a:extLst>
          </p:cNvPr>
          <p:cNvSpPr txBox="1"/>
          <p:nvPr/>
        </p:nvSpPr>
        <p:spPr>
          <a:xfrm>
            <a:off x="533400" y="14478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D715AE-8174-4959-9844-61E7D49C150C}"/>
              </a:ext>
            </a:extLst>
          </p:cNvPr>
          <p:cNvSpPr txBox="1"/>
          <p:nvPr/>
        </p:nvSpPr>
        <p:spPr>
          <a:xfrm>
            <a:off x="533400" y="5029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93E6D0-AB21-49A3-A954-3A9E1BEAB9EB}"/>
              </a:ext>
            </a:extLst>
          </p:cNvPr>
          <p:cNvSpPr txBox="1"/>
          <p:nvPr/>
        </p:nvSpPr>
        <p:spPr>
          <a:xfrm>
            <a:off x="1371600" y="5486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3BFA25-DFA6-4669-8FC6-A20E9A449DDC}"/>
              </a:ext>
            </a:extLst>
          </p:cNvPr>
          <p:cNvSpPr txBox="1"/>
          <p:nvPr/>
        </p:nvSpPr>
        <p:spPr>
          <a:xfrm rot="16200000">
            <a:off x="-83022" y="3352800"/>
            <a:ext cx="22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Price performance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B7593C-45FD-4906-9038-4A710D88398F}"/>
              </a:ext>
            </a:extLst>
          </p:cNvPr>
          <p:cNvSpPr txBox="1"/>
          <p:nvPr/>
        </p:nvSpPr>
        <p:spPr>
          <a:xfrm>
            <a:off x="4020011" y="1384363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 centroids are obtained and the total sum of squared errors is calculated.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67304FF-9A9F-41FD-8918-A7CC46E2F286}"/>
              </a:ext>
            </a:extLst>
          </p:cNvPr>
          <p:cNvSpPr/>
          <p:nvPr/>
        </p:nvSpPr>
        <p:spPr>
          <a:xfrm>
            <a:off x="5029200" y="2699266"/>
            <a:ext cx="304800" cy="304800"/>
          </a:xfrm>
          <a:prstGeom prst="ellipse">
            <a:avLst/>
          </a:prstGeom>
          <a:solidFill>
            <a:srgbClr val="008000">
              <a:alpha val="35000"/>
            </a:srgbClr>
          </a:solidFill>
          <a:ln>
            <a:solidFill>
              <a:srgbClr val="CCFFCC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175A608-0B49-4E96-90A1-C7238C6D5957}"/>
              </a:ext>
            </a:extLst>
          </p:cNvPr>
          <p:cNvSpPr/>
          <p:nvPr/>
        </p:nvSpPr>
        <p:spPr>
          <a:xfrm>
            <a:off x="3181634" y="3058236"/>
            <a:ext cx="304800" cy="304800"/>
          </a:xfrm>
          <a:prstGeom prst="ellipse">
            <a:avLst/>
          </a:prstGeom>
          <a:solidFill>
            <a:srgbClr val="3366FF">
              <a:alpha val="35000"/>
            </a:srgbClr>
          </a:solidFill>
          <a:ln>
            <a:solidFill>
              <a:srgbClr val="3366FF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622F7AB-BA96-4C50-89D3-F1349FBC5DDE}"/>
              </a:ext>
            </a:extLst>
          </p:cNvPr>
          <p:cNvSpPr/>
          <p:nvPr/>
        </p:nvSpPr>
        <p:spPr>
          <a:xfrm>
            <a:off x="3728386" y="4000500"/>
            <a:ext cx="304800" cy="3048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2798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AAF8FB18-23EE-4373-AE79-DF6E91F2439A}"/>
              </a:ext>
            </a:extLst>
          </p:cNvPr>
          <p:cNvSpPr/>
          <p:nvPr/>
        </p:nvSpPr>
        <p:spPr>
          <a:xfrm>
            <a:off x="2514600" y="2362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74C49BF-7D88-4BD3-8A74-80B307F460C8}"/>
              </a:ext>
            </a:extLst>
          </p:cNvPr>
          <p:cNvSpPr/>
          <p:nvPr/>
        </p:nvSpPr>
        <p:spPr>
          <a:xfrm>
            <a:off x="2743200" y="2362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DA22DF2-FCDA-495E-A768-ABF8543F4F52}"/>
              </a:ext>
            </a:extLst>
          </p:cNvPr>
          <p:cNvSpPr/>
          <p:nvPr/>
        </p:nvSpPr>
        <p:spPr>
          <a:xfrm>
            <a:off x="2590800" y="2743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DA4C7A-3CD8-4CC7-A13A-CA89A33536C5}"/>
              </a:ext>
            </a:extLst>
          </p:cNvPr>
          <p:cNvSpPr/>
          <p:nvPr/>
        </p:nvSpPr>
        <p:spPr>
          <a:xfrm>
            <a:off x="2438400" y="41148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6788C7-CAF8-4C65-80B5-9C508C528D18}"/>
              </a:ext>
            </a:extLst>
          </p:cNvPr>
          <p:cNvSpPr/>
          <p:nvPr/>
        </p:nvSpPr>
        <p:spPr>
          <a:xfrm>
            <a:off x="5105400" y="22860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075341-1B7A-492D-AA45-2502D1836F36}"/>
              </a:ext>
            </a:extLst>
          </p:cNvPr>
          <p:cNvSpPr/>
          <p:nvPr/>
        </p:nvSpPr>
        <p:spPr>
          <a:xfrm>
            <a:off x="5334000" y="25146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D752F7F-2D93-492F-B60E-FBAC4BFE53A6}"/>
              </a:ext>
            </a:extLst>
          </p:cNvPr>
          <p:cNvSpPr/>
          <p:nvPr/>
        </p:nvSpPr>
        <p:spPr>
          <a:xfrm>
            <a:off x="5257800" y="32004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3A7FBB-95A0-4E74-B637-D29CE8494CC1}"/>
              </a:ext>
            </a:extLst>
          </p:cNvPr>
          <p:cNvSpPr/>
          <p:nvPr/>
        </p:nvSpPr>
        <p:spPr>
          <a:xfrm>
            <a:off x="5867400" y="32004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42D63E-3061-4736-B97A-091E9EA13183}"/>
              </a:ext>
            </a:extLst>
          </p:cNvPr>
          <p:cNvSpPr/>
          <p:nvPr/>
        </p:nvSpPr>
        <p:spPr>
          <a:xfrm>
            <a:off x="3429000" y="3886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E54A0B-F8BA-4771-9606-4B58FCCBBF28}"/>
              </a:ext>
            </a:extLst>
          </p:cNvPr>
          <p:cNvSpPr/>
          <p:nvPr/>
        </p:nvSpPr>
        <p:spPr>
          <a:xfrm>
            <a:off x="7467600" y="27432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901327A-9C86-4CB3-B02E-E622496AFCD2}"/>
              </a:ext>
            </a:extLst>
          </p:cNvPr>
          <p:cNvSpPr/>
          <p:nvPr/>
        </p:nvSpPr>
        <p:spPr>
          <a:xfrm>
            <a:off x="4419600" y="3886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D9842F1-1CE9-4304-A68B-5B83ED74B259}"/>
              </a:ext>
            </a:extLst>
          </p:cNvPr>
          <p:cNvSpPr/>
          <p:nvPr/>
        </p:nvSpPr>
        <p:spPr>
          <a:xfrm>
            <a:off x="3886200" y="48006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FF78B03-7996-44DB-B43B-E09BA5FD9781}"/>
              </a:ext>
            </a:extLst>
          </p:cNvPr>
          <p:cNvCxnSpPr/>
          <p:nvPr/>
        </p:nvCxnSpPr>
        <p:spPr>
          <a:xfrm>
            <a:off x="1371600" y="1524000"/>
            <a:ext cx="0" cy="388620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9F81292-C34D-4D90-9201-90CBA1BC5D3B}"/>
              </a:ext>
            </a:extLst>
          </p:cNvPr>
          <p:cNvCxnSpPr/>
          <p:nvPr/>
        </p:nvCxnSpPr>
        <p:spPr>
          <a:xfrm flipH="1">
            <a:off x="1371600" y="5410200"/>
            <a:ext cx="647700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91DBCA2-4C4B-4436-9806-F2D8F21EE320}"/>
              </a:ext>
            </a:extLst>
          </p:cNvPr>
          <p:cNvSpPr txBox="1"/>
          <p:nvPr/>
        </p:nvSpPr>
        <p:spPr>
          <a:xfrm>
            <a:off x="3657600" y="5562600"/>
            <a:ext cx="272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Lead time performance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91E0AC-AB03-478E-9B3D-7287003D1B10}"/>
              </a:ext>
            </a:extLst>
          </p:cNvPr>
          <p:cNvSpPr txBox="1"/>
          <p:nvPr/>
        </p:nvSpPr>
        <p:spPr>
          <a:xfrm>
            <a:off x="7086600" y="49530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7CDE9B-E25E-4CF0-9AF7-8D5F391AEE81}"/>
              </a:ext>
            </a:extLst>
          </p:cNvPr>
          <p:cNvSpPr txBox="1"/>
          <p:nvPr/>
        </p:nvSpPr>
        <p:spPr>
          <a:xfrm>
            <a:off x="533400" y="14478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533769-803C-4E07-ABCD-7EC69B9D3763}"/>
              </a:ext>
            </a:extLst>
          </p:cNvPr>
          <p:cNvSpPr txBox="1"/>
          <p:nvPr/>
        </p:nvSpPr>
        <p:spPr>
          <a:xfrm>
            <a:off x="533400" y="5029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2BD7E8-3F1C-4959-9B18-34A9A3C05838}"/>
              </a:ext>
            </a:extLst>
          </p:cNvPr>
          <p:cNvSpPr txBox="1"/>
          <p:nvPr/>
        </p:nvSpPr>
        <p:spPr>
          <a:xfrm>
            <a:off x="1371600" y="5486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B9BA19-5198-419C-9009-369033765011}"/>
              </a:ext>
            </a:extLst>
          </p:cNvPr>
          <p:cNvSpPr txBox="1"/>
          <p:nvPr/>
        </p:nvSpPr>
        <p:spPr>
          <a:xfrm rot="16200000">
            <a:off x="-83022" y="3352800"/>
            <a:ext cx="22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Price performance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9BD13B-4464-4311-8C61-1EF964487BCA}"/>
              </a:ext>
            </a:extLst>
          </p:cNvPr>
          <p:cNvSpPr txBox="1"/>
          <p:nvPr/>
        </p:nvSpPr>
        <p:spPr>
          <a:xfrm>
            <a:off x="4020011" y="1384363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process iterates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8B879AF-F29A-4C2F-8C41-151C1C103BBE}"/>
              </a:ext>
            </a:extLst>
          </p:cNvPr>
          <p:cNvSpPr/>
          <p:nvPr/>
        </p:nvSpPr>
        <p:spPr>
          <a:xfrm>
            <a:off x="5661843" y="2705100"/>
            <a:ext cx="304800" cy="304800"/>
          </a:xfrm>
          <a:prstGeom prst="ellipse">
            <a:avLst/>
          </a:prstGeom>
          <a:solidFill>
            <a:srgbClr val="008000">
              <a:alpha val="35000"/>
            </a:srgbClr>
          </a:solidFill>
          <a:ln>
            <a:solidFill>
              <a:srgbClr val="CCFFCC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F91E48-E101-4A14-94EE-C820A6EFE19F}"/>
              </a:ext>
            </a:extLst>
          </p:cNvPr>
          <p:cNvSpPr/>
          <p:nvPr/>
        </p:nvSpPr>
        <p:spPr>
          <a:xfrm>
            <a:off x="2883931" y="2678373"/>
            <a:ext cx="304800" cy="304800"/>
          </a:xfrm>
          <a:prstGeom prst="ellipse">
            <a:avLst/>
          </a:prstGeom>
          <a:solidFill>
            <a:srgbClr val="3366FF">
              <a:alpha val="35000"/>
            </a:srgbClr>
          </a:solidFill>
          <a:ln>
            <a:solidFill>
              <a:srgbClr val="3366FF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49D41D1-0BD1-4007-94BD-365EC9AF1202}"/>
              </a:ext>
            </a:extLst>
          </p:cNvPr>
          <p:cNvSpPr/>
          <p:nvPr/>
        </p:nvSpPr>
        <p:spPr>
          <a:xfrm>
            <a:off x="3886200" y="4171382"/>
            <a:ext cx="304800" cy="3048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1A2484F-5DB5-4CD8-852C-A4A8E815221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Supplier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8329160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D61AF92D-6DC3-48CF-9B7D-FAC0F0E95C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Supplier Performance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079E68-57C2-4022-9EE1-127839BF44C3}"/>
              </a:ext>
            </a:extLst>
          </p:cNvPr>
          <p:cNvSpPr/>
          <p:nvPr/>
        </p:nvSpPr>
        <p:spPr>
          <a:xfrm>
            <a:off x="2514600" y="2362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E8C0FB-8BE7-43DF-B58F-A861FA01482C}"/>
              </a:ext>
            </a:extLst>
          </p:cNvPr>
          <p:cNvSpPr/>
          <p:nvPr/>
        </p:nvSpPr>
        <p:spPr>
          <a:xfrm>
            <a:off x="2743200" y="2362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67351-F423-43E1-BD43-67CB828E4302}"/>
              </a:ext>
            </a:extLst>
          </p:cNvPr>
          <p:cNvSpPr/>
          <p:nvPr/>
        </p:nvSpPr>
        <p:spPr>
          <a:xfrm>
            <a:off x="2590800" y="2743200"/>
            <a:ext cx="152400" cy="15240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AE80739-D072-469A-A3B2-3C7D5E89776E}"/>
              </a:ext>
            </a:extLst>
          </p:cNvPr>
          <p:cNvSpPr/>
          <p:nvPr/>
        </p:nvSpPr>
        <p:spPr>
          <a:xfrm>
            <a:off x="2438400" y="41148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E511CBA-263B-424F-848C-FEA3C1E6E50A}"/>
              </a:ext>
            </a:extLst>
          </p:cNvPr>
          <p:cNvSpPr/>
          <p:nvPr/>
        </p:nvSpPr>
        <p:spPr>
          <a:xfrm>
            <a:off x="5105400" y="22860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E7C18BB-90FE-42D8-8AC6-1D9E56ED784E}"/>
              </a:ext>
            </a:extLst>
          </p:cNvPr>
          <p:cNvSpPr/>
          <p:nvPr/>
        </p:nvSpPr>
        <p:spPr>
          <a:xfrm>
            <a:off x="5334000" y="25146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611048-4C4F-4A6C-B1CB-90300AB73A02}"/>
              </a:ext>
            </a:extLst>
          </p:cNvPr>
          <p:cNvSpPr/>
          <p:nvPr/>
        </p:nvSpPr>
        <p:spPr>
          <a:xfrm>
            <a:off x="5257800" y="32004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54B06D-A08A-4400-82EA-146CE75D94E1}"/>
              </a:ext>
            </a:extLst>
          </p:cNvPr>
          <p:cNvSpPr/>
          <p:nvPr/>
        </p:nvSpPr>
        <p:spPr>
          <a:xfrm>
            <a:off x="5867400" y="32004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5D743C4-1693-4E99-82B2-6893D57AF58C}"/>
              </a:ext>
            </a:extLst>
          </p:cNvPr>
          <p:cNvSpPr/>
          <p:nvPr/>
        </p:nvSpPr>
        <p:spPr>
          <a:xfrm>
            <a:off x="3429000" y="3886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A6C3789-6DA6-4B86-A963-0D447A301678}"/>
              </a:ext>
            </a:extLst>
          </p:cNvPr>
          <p:cNvSpPr/>
          <p:nvPr/>
        </p:nvSpPr>
        <p:spPr>
          <a:xfrm>
            <a:off x="7467600" y="27432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BBC0EC0-4894-4C10-A994-0BBA0AF5EF91}"/>
              </a:ext>
            </a:extLst>
          </p:cNvPr>
          <p:cNvSpPr/>
          <p:nvPr/>
        </p:nvSpPr>
        <p:spPr>
          <a:xfrm>
            <a:off x="4419600" y="3886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2A7CAE-6B91-4E6C-B154-B6AE2246A235}"/>
              </a:ext>
            </a:extLst>
          </p:cNvPr>
          <p:cNvSpPr/>
          <p:nvPr/>
        </p:nvSpPr>
        <p:spPr>
          <a:xfrm>
            <a:off x="3886200" y="48006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AFABD06-7C89-4A0B-8AF4-6F3023BB0A3B}"/>
              </a:ext>
            </a:extLst>
          </p:cNvPr>
          <p:cNvCxnSpPr/>
          <p:nvPr/>
        </p:nvCxnSpPr>
        <p:spPr>
          <a:xfrm>
            <a:off x="1371600" y="1524000"/>
            <a:ext cx="0" cy="388620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EFEC25-B924-4927-98B5-DE1F5D4A3EAA}"/>
              </a:ext>
            </a:extLst>
          </p:cNvPr>
          <p:cNvCxnSpPr/>
          <p:nvPr/>
        </p:nvCxnSpPr>
        <p:spPr>
          <a:xfrm flipH="1">
            <a:off x="1371600" y="5410200"/>
            <a:ext cx="647700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E14904-ECEC-4AF4-9CE1-BEAC9D0CB64D}"/>
              </a:ext>
            </a:extLst>
          </p:cNvPr>
          <p:cNvSpPr txBox="1"/>
          <p:nvPr/>
        </p:nvSpPr>
        <p:spPr>
          <a:xfrm>
            <a:off x="3657600" y="5562600"/>
            <a:ext cx="272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Lead time performance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B07C75-91F7-438E-99EE-C75D53339F17}"/>
              </a:ext>
            </a:extLst>
          </p:cNvPr>
          <p:cNvSpPr txBox="1"/>
          <p:nvPr/>
        </p:nvSpPr>
        <p:spPr>
          <a:xfrm>
            <a:off x="7086600" y="49530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B74663-12EA-427F-98BF-2CE375F0CFA5}"/>
              </a:ext>
            </a:extLst>
          </p:cNvPr>
          <p:cNvSpPr txBox="1"/>
          <p:nvPr/>
        </p:nvSpPr>
        <p:spPr>
          <a:xfrm>
            <a:off x="533400" y="14478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E7A3D0-42C3-4D56-9EDB-6163BF10A3A8}"/>
              </a:ext>
            </a:extLst>
          </p:cNvPr>
          <p:cNvSpPr txBox="1"/>
          <p:nvPr/>
        </p:nvSpPr>
        <p:spPr>
          <a:xfrm>
            <a:off x="533400" y="5029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9E1111-513A-4093-95CA-13F1DE658F48}"/>
              </a:ext>
            </a:extLst>
          </p:cNvPr>
          <p:cNvSpPr txBox="1"/>
          <p:nvPr/>
        </p:nvSpPr>
        <p:spPr>
          <a:xfrm>
            <a:off x="1371600" y="5486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E7BEEF-2F44-4624-9ED7-5BEEE1765EF2}"/>
              </a:ext>
            </a:extLst>
          </p:cNvPr>
          <p:cNvSpPr txBox="1"/>
          <p:nvPr/>
        </p:nvSpPr>
        <p:spPr>
          <a:xfrm rot="16200000">
            <a:off x="-83022" y="3352800"/>
            <a:ext cx="22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Price performance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B7EE7F4-54E2-4F57-8AF2-91DA3EDD2842}"/>
              </a:ext>
            </a:extLst>
          </p:cNvPr>
          <p:cNvSpPr/>
          <p:nvPr/>
        </p:nvSpPr>
        <p:spPr>
          <a:xfrm>
            <a:off x="5638800" y="2667000"/>
            <a:ext cx="304800" cy="304800"/>
          </a:xfrm>
          <a:prstGeom prst="ellipse">
            <a:avLst/>
          </a:prstGeom>
          <a:solidFill>
            <a:srgbClr val="008000">
              <a:alpha val="35000"/>
            </a:srgbClr>
          </a:solidFill>
          <a:ln>
            <a:solidFill>
              <a:srgbClr val="CCFFCC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93CCD-F6F3-435E-8C7C-87C0F4E917A9}"/>
              </a:ext>
            </a:extLst>
          </p:cNvPr>
          <p:cNvSpPr/>
          <p:nvPr/>
        </p:nvSpPr>
        <p:spPr>
          <a:xfrm>
            <a:off x="3175999" y="3955942"/>
            <a:ext cx="304800" cy="304800"/>
          </a:xfrm>
          <a:prstGeom prst="ellipse">
            <a:avLst/>
          </a:prstGeom>
          <a:solidFill>
            <a:srgbClr val="C00000">
              <a:alpha val="35000"/>
            </a:srgbClr>
          </a:solidFill>
          <a:ln>
            <a:solidFill>
              <a:srgbClr val="C00000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D22137-AB3D-4A56-8190-E24FBB87C7D3}"/>
              </a:ext>
            </a:extLst>
          </p:cNvPr>
          <p:cNvSpPr/>
          <p:nvPr/>
        </p:nvSpPr>
        <p:spPr>
          <a:xfrm>
            <a:off x="2362200" y="2590800"/>
            <a:ext cx="304800" cy="304800"/>
          </a:xfrm>
          <a:prstGeom prst="ellipse">
            <a:avLst/>
          </a:prstGeom>
          <a:solidFill>
            <a:srgbClr val="0070C0">
              <a:alpha val="35000"/>
            </a:srgbClr>
          </a:solidFill>
          <a:ln>
            <a:solidFill>
              <a:srgbClr val="0070C0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AA86379-9BC6-406E-883D-000B24E4C0DB}"/>
              </a:ext>
            </a:extLst>
          </p:cNvPr>
          <p:cNvSpPr txBox="1"/>
          <p:nvPr/>
        </p:nvSpPr>
        <p:spPr>
          <a:xfrm>
            <a:off x="4020011" y="1384363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Sum of squared distances in clusters is minimized.</a:t>
            </a:r>
          </a:p>
          <a:p>
            <a:r>
              <a:rPr lang="en-US" sz="1400" b="1" dirty="0"/>
              <a:t>This total metric is reported.</a:t>
            </a:r>
          </a:p>
        </p:txBody>
      </p:sp>
    </p:spTree>
    <p:extLst>
      <p:ext uri="{BB962C8B-B14F-4D97-AF65-F5344CB8AC3E}">
        <p14:creationId xmlns:p14="http://schemas.microsoft.com/office/powerpoint/2010/main" val="116501536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6883DA60-BBD0-403B-97A5-411BE7BEFC9D}"/>
              </a:ext>
            </a:extLst>
          </p:cNvPr>
          <p:cNvSpPr/>
          <p:nvPr/>
        </p:nvSpPr>
        <p:spPr>
          <a:xfrm>
            <a:off x="2514600" y="2362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630985-9613-447E-A07E-9AD3E1B0693E}"/>
              </a:ext>
            </a:extLst>
          </p:cNvPr>
          <p:cNvSpPr/>
          <p:nvPr/>
        </p:nvSpPr>
        <p:spPr>
          <a:xfrm>
            <a:off x="2743200" y="2362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37140D-8870-45B0-B188-CFA44A40E382}"/>
              </a:ext>
            </a:extLst>
          </p:cNvPr>
          <p:cNvSpPr/>
          <p:nvPr/>
        </p:nvSpPr>
        <p:spPr>
          <a:xfrm>
            <a:off x="2590800" y="2743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74B22E4-DB05-4590-8E52-8C3F2E12A78E}"/>
              </a:ext>
            </a:extLst>
          </p:cNvPr>
          <p:cNvSpPr/>
          <p:nvPr/>
        </p:nvSpPr>
        <p:spPr>
          <a:xfrm>
            <a:off x="2362200" y="41148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906EB92-17C2-4127-9843-E2A971B81041}"/>
              </a:ext>
            </a:extLst>
          </p:cNvPr>
          <p:cNvSpPr/>
          <p:nvPr/>
        </p:nvSpPr>
        <p:spPr>
          <a:xfrm>
            <a:off x="5105400" y="22860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B5C669E-D3DB-4BC4-9263-88994958A085}"/>
              </a:ext>
            </a:extLst>
          </p:cNvPr>
          <p:cNvSpPr/>
          <p:nvPr/>
        </p:nvSpPr>
        <p:spPr>
          <a:xfrm>
            <a:off x="5334000" y="25146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36C3697-F912-40E4-A767-1823C669E7CA}"/>
              </a:ext>
            </a:extLst>
          </p:cNvPr>
          <p:cNvSpPr/>
          <p:nvPr/>
        </p:nvSpPr>
        <p:spPr>
          <a:xfrm>
            <a:off x="5257800" y="32004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DB5B74-D5DB-4688-9BF7-8F3C33E5EB64}"/>
              </a:ext>
            </a:extLst>
          </p:cNvPr>
          <p:cNvSpPr/>
          <p:nvPr/>
        </p:nvSpPr>
        <p:spPr>
          <a:xfrm>
            <a:off x="5867400" y="32004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5621B0-9631-478E-9A27-EE34A4EFDB20}"/>
              </a:ext>
            </a:extLst>
          </p:cNvPr>
          <p:cNvSpPr/>
          <p:nvPr/>
        </p:nvSpPr>
        <p:spPr>
          <a:xfrm>
            <a:off x="3429000" y="3886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777450-E51E-4E80-82D7-CDB68540A8ED}"/>
              </a:ext>
            </a:extLst>
          </p:cNvPr>
          <p:cNvSpPr/>
          <p:nvPr/>
        </p:nvSpPr>
        <p:spPr>
          <a:xfrm>
            <a:off x="7467600" y="2743200"/>
            <a:ext cx="152400" cy="1524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C8B9D6A-1851-4DCF-9376-BE5D50719D52}"/>
              </a:ext>
            </a:extLst>
          </p:cNvPr>
          <p:cNvSpPr/>
          <p:nvPr/>
        </p:nvSpPr>
        <p:spPr>
          <a:xfrm>
            <a:off x="4419600" y="38862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6C5BCF4-98A9-47DB-861F-4F18073EB5F2}"/>
              </a:ext>
            </a:extLst>
          </p:cNvPr>
          <p:cNvSpPr/>
          <p:nvPr/>
        </p:nvSpPr>
        <p:spPr>
          <a:xfrm>
            <a:off x="3886200" y="48006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E729EA3-112F-42FA-B37A-A6F32C096507}"/>
              </a:ext>
            </a:extLst>
          </p:cNvPr>
          <p:cNvCxnSpPr/>
          <p:nvPr/>
        </p:nvCxnSpPr>
        <p:spPr>
          <a:xfrm>
            <a:off x="1371600" y="1524000"/>
            <a:ext cx="0" cy="388620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F5C9AC-13B7-409D-BADC-8FDE5A9E2AEC}"/>
              </a:ext>
            </a:extLst>
          </p:cNvPr>
          <p:cNvCxnSpPr/>
          <p:nvPr/>
        </p:nvCxnSpPr>
        <p:spPr>
          <a:xfrm flipH="1">
            <a:off x="1371600" y="5410200"/>
            <a:ext cx="647700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25C8C5-75EA-4BA0-A875-CDD59090A1B7}"/>
              </a:ext>
            </a:extLst>
          </p:cNvPr>
          <p:cNvSpPr txBox="1"/>
          <p:nvPr/>
        </p:nvSpPr>
        <p:spPr>
          <a:xfrm>
            <a:off x="3657600" y="5562600"/>
            <a:ext cx="272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Lead time performance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F8F427-6816-40DF-88BF-13718B368A24}"/>
              </a:ext>
            </a:extLst>
          </p:cNvPr>
          <p:cNvSpPr txBox="1"/>
          <p:nvPr/>
        </p:nvSpPr>
        <p:spPr>
          <a:xfrm>
            <a:off x="7086600" y="49530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6D344B-8923-421D-A296-38F41F7A8DA2}"/>
              </a:ext>
            </a:extLst>
          </p:cNvPr>
          <p:cNvSpPr txBox="1"/>
          <p:nvPr/>
        </p:nvSpPr>
        <p:spPr>
          <a:xfrm>
            <a:off x="533400" y="1447800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great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0C8B27-8C24-4490-B782-319D73630906}"/>
              </a:ext>
            </a:extLst>
          </p:cNvPr>
          <p:cNvSpPr txBox="1"/>
          <p:nvPr/>
        </p:nvSpPr>
        <p:spPr>
          <a:xfrm>
            <a:off x="533400" y="5029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32456C-01E1-462E-95AF-46DD9298EC28}"/>
              </a:ext>
            </a:extLst>
          </p:cNvPr>
          <p:cNvSpPr txBox="1"/>
          <p:nvPr/>
        </p:nvSpPr>
        <p:spPr>
          <a:xfrm>
            <a:off x="1371600" y="54864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A507EA-E815-4200-AC7A-C23B4ECAAADA}"/>
              </a:ext>
            </a:extLst>
          </p:cNvPr>
          <p:cNvSpPr txBox="1"/>
          <p:nvPr/>
        </p:nvSpPr>
        <p:spPr>
          <a:xfrm rot="16200000">
            <a:off x="-83022" y="3352800"/>
            <a:ext cx="221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</a:rPr>
              <a:t>Price performance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CC71181-86E9-4B08-9B53-78760AC3CDFF}"/>
              </a:ext>
            </a:extLst>
          </p:cNvPr>
          <p:cNvSpPr/>
          <p:nvPr/>
        </p:nvSpPr>
        <p:spPr>
          <a:xfrm>
            <a:off x="4572000" y="1905000"/>
            <a:ext cx="3429000" cy="182880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FB50A5C-B4E6-463C-BDD9-4A7FBA5AD085}"/>
              </a:ext>
            </a:extLst>
          </p:cNvPr>
          <p:cNvSpPr/>
          <p:nvPr/>
        </p:nvSpPr>
        <p:spPr>
          <a:xfrm rot="426681">
            <a:off x="1854665" y="3276600"/>
            <a:ext cx="3022135" cy="1905000"/>
          </a:xfrm>
          <a:prstGeom prst="ellipse">
            <a:avLst/>
          </a:prstGeom>
          <a:noFill/>
          <a:ln w="28575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6F8334-732C-4D9E-9B4C-C5E27A722E36}"/>
              </a:ext>
            </a:extLst>
          </p:cNvPr>
          <p:cNvSpPr/>
          <p:nvPr/>
        </p:nvSpPr>
        <p:spPr>
          <a:xfrm>
            <a:off x="1969532" y="2057400"/>
            <a:ext cx="1307068" cy="1143000"/>
          </a:xfrm>
          <a:prstGeom prst="ellipse">
            <a:avLst/>
          </a:prstGeom>
          <a:noFill/>
          <a:ln w="28575" cmpd="sng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CF33A0-A0B3-4877-9FF7-4816A5696EDD}"/>
              </a:ext>
            </a:extLst>
          </p:cNvPr>
          <p:cNvSpPr txBox="1"/>
          <p:nvPr/>
        </p:nvSpPr>
        <p:spPr>
          <a:xfrm>
            <a:off x="6096000" y="3733800"/>
            <a:ext cx="1252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Best of breed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BCF087-AD86-43E3-A096-F2E3CF0B1A58}"/>
              </a:ext>
            </a:extLst>
          </p:cNvPr>
          <p:cNvSpPr txBox="1"/>
          <p:nvPr/>
        </p:nvSpPr>
        <p:spPr>
          <a:xfrm>
            <a:off x="4572000" y="4876800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Poor Performers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DA58E5-1B3A-4124-A72E-79D8F17E2FBB}"/>
              </a:ext>
            </a:extLst>
          </p:cNvPr>
          <p:cNvSpPr txBox="1"/>
          <p:nvPr/>
        </p:nvSpPr>
        <p:spPr>
          <a:xfrm>
            <a:off x="2590800" y="1600200"/>
            <a:ext cx="1511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Price performers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2BADDB00-9C9A-4F07-A307-858C111D7A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Supplier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8138220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Objectives/Topics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1" y="1447800"/>
            <a:ext cx="746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Overview</a:t>
            </a:r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Common methodologies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Perform basic, common data mining techniques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Cluster Analysis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Decision/Classification Tree Analysis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images.jpeg"/>
          <p:cNvPicPr>
            <a:picLocks noChangeAspect="1"/>
          </p:cNvPicPr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457200" y="5334000"/>
            <a:ext cx="1828800" cy="1139780"/>
          </a:xfrm>
          <a:prstGeom prst="rect">
            <a:avLst/>
          </a:prstGeom>
        </p:spPr>
      </p:pic>
      <p:pic>
        <p:nvPicPr>
          <p:cNvPr id="6" name="Picture 5" descr="Screen shot 2013-05-15 at 3.19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562600"/>
            <a:ext cx="3647135" cy="7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83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2BADDB00-9C9A-4F07-A307-858C111D7A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Supplier Performance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95E14E-ABDB-44B0-8391-E555B07B72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71600"/>
            <a:ext cx="3654661" cy="430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084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Cluster Analysis, </a:t>
            </a:r>
            <a:r>
              <a:rPr lang="en-US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grades_km_input</a:t>
            </a:r>
            <a:endParaRPr lang="en-US" sz="40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creen Shot 2016-03-27 at 2.36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75766"/>
            <a:ext cx="2955576" cy="13716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648200" y="3371166"/>
            <a:ext cx="457200" cy="457200"/>
            <a:chOff x="1905000" y="6324600"/>
            <a:chExt cx="457200" cy="457200"/>
          </a:xfrm>
        </p:grpSpPr>
        <p:sp>
          <p:nvSpPr>
            <p:cNvPr id="7" name="Oval 6"/>
            <p:cNvSpPr/>
            <p:nvPr/>
          </p:nvSpPr>
          <p:spPr>
            <a:xfrm>
              <a:off x="1905000" y="63246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057400" y="64770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09800" y="66294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429000" y="2075766"/>
            <a:ext cx="2362200" cy="1371600"/>
          </a:xfrm>
          <a:prstGeom prst="rect">
            <a:avLst/>
          </a:prstGeom>
          <a:noFill/>
          <a:ln w="28575" cmpd="sng">
            <a:solidFill>
              <a:srgbClr val="0004B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91200" y="2075766"/>
            <a:ext cx="609600" cy="1371600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52800" y="4133166"/>
            <a:ext cx="1552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Data Set</a:t>
            </a:r>
          </a:p>
          <a:p>
            <a:r>
              <a:rPr lang="en-US" sz="1400" dirty="0"/>
              <a:t>619 observations</a:t>
            </a:r>
          </a:p>
          <a:p>
            <a:r>
              <a:rPr lang="en-US" sz="1400" dirty="0"/>
              <a:t>3 attributes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26" y="3752166"/>
            <a:ext cx="1484574" cy="2319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1200" y="35052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93C"/>
                </a:solidFill>
              </a:rPr>
              <a:t>This column added after the cluster analysis was run.</a:t>
            </a:r>
          </a:p>
        </p:txBody>
      </p:sp>
    </p:spTree>
    <p:extLst>
      <p:ext uri="{BB962C8B-B14F-4D97-AF65-F5344CB8AC3E}">
        <p14:creationId xmlns:p14="http://schemas.microsoft.com/office/powerpoint/2010/main" val="4129309847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Cluster Analysis, K-means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1088B0-45F9-0E7E-19B4-3D215CB2CA5A}"/>
              </a:ext>
            </a:extLst>
          </p:cNvPr>
          <p:cNvGrpSpPr/>
          <p:nvPr/>
        </p:nvGrpSpPr>
        <p:grpSpPr>
          <a:xfrm>
            <a:off x="684882" y="922338"/>
            <a:ext cx="830314" cy="990599"/>
            <a:chOff x="7848600" y="457200"/>
            <a:chExt cx="1028504" cy="1300745"/>
          </a:xfrm>
        </p:grpSpPr>
        <p:pic>
          <p:nvPicPr>
            <p:cNvPr id="3" name="Picture 2" descr="Orange Data Mining | LinkedIn">
              <a:extLst>
                <a:ext uri="{FF2B5EF4-FFF2-40B4-BE49-F238E27FC236}">
                  <a16:creationId xmlns:a16="http://schemas.microsoft.com/office/drawing/2014/main" id="{943584BC-5D0F-0DA8-2055-4352DD1D8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457200"/>
              <a:ext cx="8763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Data &amp; Text Mining with Orange - St.Hua Private School |Singapore">
              <a:extLst>
                <a:ext uri="{FF2B5EF4-FFF2-40B4-BE49-F238E27FC236}">
                  <a16:creationId xmlns:a16="http://schemas.microsoft.com/office/drawing/2014/main" id="{36C3671C-C56A-FD35-D7AB-286751765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454" y="1366494"/>
              <a:ext cx="1009650" cy="391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C0587E2-6BC6-7850-F676-ABF5BC05C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63" y="2218734"/>
            <a:ext cx="8690247" cy="32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41270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Cluster Analysis, K-means</a:t>
            </a:r>
          </a:p>
        </p:txBody>
      </p:sp>
      <p:pic>
        <p:nvPicPr>
          <p:cNvPr id="7" name="Picture 6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024B58EF-8113-8186-2AF2-7AB67076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61729"/>
            <a:ext cx="3276600" cy="3129271"/>
          </a:xfrm>
          <a:prstGeom prst="rect">
            <a:avLst/>
          </a:prstGeom>
        </p:spPr>
      </p:pic>
      <p:pic>
        <p:nvPicPr>
          <p:cNvPr id="6" name="Picture 5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C0B62898-481A-505E-513F-7CA8CC930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453" y="1143000"/>
            <a:ext cx="3191503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68DD4-2632-C5FD-149B-EEC8A2524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18" y="4317845"/>
            <a:ext cx="8882682" cy="965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4C2625-E204-4C0E-83D2-4C007DC58308}"/>
              </a:ext>
            </a:extLst>
          </p:cNvPr>
          <p:cNvSpPr txBox="1"/>
          <p:nvPr/>
        </p:nvSpPr>
        <p:spPr>
          <a:xfrm>
            <a:off x="499995" y="5473105"/>
            <a:ext cx="8084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C2</a:t>
            </a:r>
            <a:r>
              <a:rPr lang="en-US" sz="1400" b="1" dirty="0"/>
              <a:t> is the tightest or least dispersed cluster, with the best scores.  </a:t>
            </a:r>
            <a:r>
              <a:rPr lang="en-US" sz="1400" b="1" dirty="0">
                <a:solidFill>
                  <a:srgbClr val="00B0F0"/>
                </a:solidFill>
              </a:rPr>
              <a:t>C1</a:t>
            </a:r>
            <a:r>
              <a:rPr lang="en-US" sz="1400" b="1" dirty="0"/>
              <a:t> has the most dispersion within its group and has the lowest scores.  </a:t>
            </a:r>
            <a:r>
              <a:rPr lang="en-US" sz="1400" b="1" dirty="0">
                <a:solidFill>
                  <a:srgbClr val="92D050"/>
                </a:solidFill>
              </a:rPr>
              <a:t>C3</a:t>
            </a:r>
            <a:r>
              <a:rPr lang="en-US" sz="1400" b="1" dirty="0"/>
              <a:t> is the middle performing group and has quite a bit of dispersion within its group as well.  Groups </a:t>
            </a:r>
            <a:r>
              <a:rPr lang="en-US" sz="1400" b="1" dirty="0">
                <a:solidFill>
                  <a:srgbClr val="FF0000"/>
                </a:solidFill>
              </a:rPr>
              <a:t>C2</a:t>
            </a:r>
            <a:r>
              <a:rPr lang="en-US" sz="1400" b="1" dirty="0"/>
              <a:t> and </a:t>
            </a:r>
            <a:r>
              <a:rPr lang="en-US" sz="1400" b="1" dirty="0">
                <a:solidFill>
                  <a:srgbClr val="00B0F0"/>
                </a:solidFill>
              </a:rPr>
              <a:t>C1</a:t>
            </a:r>
            <a:r>
              <a:rPr lang="en-US" sz="1400" b="1" dirty="0"/>
              <a:t> are the most different from one another.</a:t>
            </a:r>
          </a:p>
        </p:txBody>
      </p:sp>
    </p:spTree>
    <p:extLst>
      <p:ext uri="{BB962C8B-B14F-4D97-AF65-F5344CB8AC3E}">
        <p14:creationId xmlns:p14="http://schemas.microsoft.com/office/powerpoint/2010/main" val="753637795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Cluster Analysis, K-means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DA380A93-CC51-4E8D-BF8E-8C6EE6AF1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1066800"/>
            <a:ext cx="6858000" cy="49345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4D31394-9C92-4238-AF92-8793F25F0DD2}"/>
              </a:ext>
            </a:extLst>
          </p:cNvPr>
          <p:cNvGrpSpPr/>
          <p:nvPr/>
        </p:nvGrpSpPr>
        <p:grpSpPr>
          <a:xfrm>
            <a:off x="8001000" y="5181600"/>
            <a:ext cx="1066800" cy="954144"/>
            <a:chOff x="7772400" y="4648200"/>
            <a:chExt cx="1219200" cy="1335144"/>
          </a:xfrm>
        </p:grpSpPr>
        <p:pic>
          <p:nvPicPr>
            <p:cNvPr id="7" name="Picture 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9077555-D91D-46E7-B808-98587242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0" y="4648200"/>
              <a:ext cx="685800" cy="88685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49E317-ADD4-4FC4-BBC3-D5052EF4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0" y="5562600"/>
              <a:ext cx="1219200" cy="420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859758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Customer Segments Application</a:t>
            </a:r>
            <a:b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Product/Instrument Marketing</a:t>
            </a:r>
          </a:p>
        </p:txBody>
      </p:sp>
      <p:pic>
        <p:nvPicPr>
          <p:cNvPr id="13" name="Picture 12" descr="A diagram of data flow&#10;&#10;Description automatically generated">
            <a:extLst>
              <a:ext uri="{FF2B5EF4-FFF2-40B4-BE49-F238E27FC236}">
                <a16:creationId xmlns:a16="http://schemas.microsoft.com/office/drawing/2014/main" id="{51083A6A-325E-078D-D903-2C8D649C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4862"/>
            <a:ext cx="8124208" cy="3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619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Customer Segments Application</a:t>
            </a:r>
            <a:b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Product/Instrument Marketing</a:t>
            </a:r>
          </a:p>
        </p:txBody>
      </p:sp>
      <p:pic>
        <p:nvPicPr>
          <p:cNvPr id="3" name="Picture 2" descr="A colorful dots on a pink background&#10;&#10;Description automatically generated">
            <a:extLst>
              <a:ext uri="{FF2B5EF4-FFF2-40B4-BE49-F238E27FC236}">
                <a16:creationId xmlns:a16="http://schemas.microsoft.com/office/drawing/2014/main" id="{E060E969-2CD5-EABD-5BF4-750BDC322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25" y="1143000"/>
            <a:ext cx="3939749" cy="2848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CCE928-33DD-ECFB-4A9D-2E04EE4B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12" y="4120821"/>
            <a:ext cx="8553450" cy="739491"/>
          </a:xfrm>
          <a:prstGeom prst="rect">
            <a:avLst/>
          </a:prstGeom>
        </p:spPr>
      </p:pic>
      <p:pic>
        <p:nvPicPr>
          <p:cNvPr id="7" name="Picture 6" descr="A screen shot of a screen&#10;&#10;Description automatically generated">
            <a:extLst>
              <a:ext uri="{FF2B5EF4-FFF2-40B4-BE49-F238E27FC236}">
                <a16:creationId xmlns:a16="http://schemas.microsoft.com/office/drawing/2014/main" id="{32A88F1D-EE07-676D-AA35-101BE4AA7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25" y="1113450"/>
            <a:ext cx="3980612" cy="287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BAC20-817F-42FD-DF14-E15E956F2449}"/>
              </a:ext>
            </a:extLst>
          </p:cNvPr>
          <p:cNvSpPr txBox="1"/>
          <p:nvPr/>
        </p:nvSpPr>
        <p:spPr>
          <a:xfrm>
            <a:off x="529542" y="4991641"/>
            <a:ext cx="8084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92D050"/>
                </a:solidFill>
              </a:rPr>
              <a:t>C3</a:t>
            </a:r>
            <a:r>
              <a:rPr lang="en-US" sz="1200" b="1" dirty="0"/>
              <a:t> is the tightest or least dispersed cluster, this group is young, a medium number of children, lowest income.  </a:t>
            </a:r>
          </a:p>
          <a:p>
            <a:r>
              <a:rPr lang="en-US" sz="1200" b="1" dirty="0">
                <a:solidFill>
                  <a:srgbClr val="00B0F0"/>
                </a:solidFill>
              </a:rPr>
              <a:t>C1</a:t>
            </a:r>
            <a:r>
              <a:rPr lang="en-US" sz="1200" b="1" dirty="0"/>
              <a:t> has a lot of children compared to the other groups, this group has a relatively low income, and is middle to younger in age.</a:t>
            </a:r>
            <a:br>
              <a:rPr lang="en-US" sz="1200" b="1" dirty="0"/>
            </a:br>
            <a:r>
              <a:rPr lang="en-US" sz="1200" b="1" dirty="0">
                <a:solidFill>
                  <a:srgbClr val="FF0000"/>
                </a:solidFill>
              </a:rPr>
              <a:t>C2</a:t>
            </a:r>
            <a:r>
              <a:rPr lang="en-US" sz="1200" b="1" dirty="0"/>
              <a:t> is the largest income group, oldest, and least number of children.  In this group there is quite a bit of dispersion in incomes and ages, but generally older with higher incomes.</a:t>
            </a:r>
          </a:p>
          <a:p>
            <a:r>
              <a:rPr lang="en-US" sz="1200" b="1" dirty="0">
                <a:solidFill>
                  <a:srgbClr val="00B0F0"/>
                </a:solidFill>
              </a:rPr>
              <a:t>C1</a:t>
            </a:r>
            <a:r>
              <a:rPr lang="en-US" sz="1200" b="1" dirty="0"/>
              <a:t> and </a:t>
            </a:r>
            <a:r>
              <a:rPr lang="en-US" sz="1200" b="1" dirty="0">
                <a:solidFill>
                  <a:srgbClr val="92D050"/>
                </a:solidFill>
              </a:rPr>
              <a:t>C3</a:t>
            </a:r>
            <a:r>
              <a:rPr lang="en-US" sz="1200" b="1" dirty="0"/>
              <a:t> are similar, with the distinguishing attribute being number of children much larger in </a:t>
            </a:r>
            <a:r>
              <a:rPr lang="en-US" sz="1200" b="1" dirty="0">
                <a:solidFill>
                  <a:srgbClr val="00B0F0"/>
                </a:solidFill>
              </a:rPr>
              <a:t>C1</a:t>
            </a:r>
            <a:r>
              <a:rPr lang="en-US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2853998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</a:p>
        </p:txBody>
      </p:sp>
      <p:pic>
        <p:nvPicPr>
          <p:cNvPr id="2" name="Picture 1" descr="Screen Shot 2016-03-12 at 2.49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0200"/>
            <a:ext cx="17145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0400" y="1676400"/>
            <a:ext cx="487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Many implementations/decision tree methods, CART is the leading decision tree modeling standard.  Developed and documented in 1984.</a:t>
            </a:r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91000"/>
            <a:ext cx="1219200" cy="611523"/>
          </a:xfrm>
          <a:prstGeom prst="rect">
            <a:avLst/>
          </a:prstGeom>
        </p:spPr>
      </p:pic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43400"/>
            <a:ext cx="990600" cy="30254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00400" y="2590800"/>
            <a:ext cx="2238105" cy="304800"/>
            <a:chOff x="4619895" y="3352800"/>
            <a:chExt cx="2238105" cy="304800"/>
          </a:xfrm>
        </p:grpSpPr>
        <p:sp>
          <p:nvSpPr>
            <p:cNvPr id="9" name="TextBox 8"/>
            <p:cNvSpPr txBox="1"/>
            <p:nvPr/>
          </p:nvSpPr>
          <p:spPr>
            <a:xfrm>
              <a:off x="4619895" y="3352800"/>
              <a:ext cx="1630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4B1"/>
                  </a:solidFill>
                </a:rPr>
                <a:t>Classification Trees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648200" y="3352800"/>
              <a:ext cx="2209800" cy="304800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5483090" y="3429000"/>
            <a:ext cx="11430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83090" y="3518356"/>
            <a:ext cx="1222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Did your wife see you?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26090" y="4114800"/>
            <a:ext cx="46051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626090" y="4204156"/>
            <a:ext cx="428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Eat It</a:t>
            </a:r>
          </a:p>
        </p:txBody>
      </p:sp>
      <p:cxnSp>
        <p:nvCxnSpPr>
          <p:cNvPr id="17" name="Straight Arrow Connector 16"/>
          <p:cNvCxnSpPr>
            <a:endCxn id="15" idx="0"/>
          </p:cNvCxnSpPr>
          <p:nvPr/>
        </p:nvCxnSpPr>
        <p:spPr>
          <a:xfrm>
            <a:off x="6400800" y="3810000"/>
            <a:ext cx="455545" cy="3048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81000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486400" y="3810000"/>
            <a:ext cx="304800" cy="381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953000" y="4191000"/>
            <a:ext cx="9906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53000" y="4280356"/>
            <a:ext cx="1013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Was it expensive?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757446" y="4572000"/>
            <a:ext cx="455545" cy="3048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86046" y="457200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57800" y="3810000"/>
            <a:ext cx="389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0600" y="4572000"/>
            <a:ext cx="304800" cy="381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72000" y="4572000"/>
            <a:ext cx="389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920051" y="4876800"/>
            <a:ext cx="708568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920051" y="4966156"/>
            <a:ext cx="709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Is it bacon?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43246" y="5257800"/>
            <a:ext cx="455545" cy="3048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1846" y="525780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705600" y="5562600"/>
            <a:ext cx="6858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705600" y="5651956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Don’t Eat It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867400" y="5257800"/>
            <a:ext cx="304800" cy="381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638800" y="5257800"/>
            <a:ext cx="389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638800" y="5638800"/>
            <a:ext cx="46051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638800" y="5728156"/>
            <a:ext cx="428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Eat It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114800" y="4953000"/>
            <a:ext cx="99060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114801" y="5029200"/>
            <a:ext cx="1066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Can you cut off the part that touched the floor?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49690" y="5638800"/>
            <a:ext cx="46051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49690" y="5728156"/>
            <a:ext cx="428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Eat It</a:t>
            </a:r>
          </a:p>
        </p:txBody>
      </p:sp>
      <p:cxnSp>
        <p:nvCxnSpPr>
          <p:cNvPr id="44" name="Straight Arrow Connector 43"/>
          <p:cNvCxnSpPr>
            <a:endCxn id="42" idx="0"/>
          </p:cNvCxnSpPr>
          <p:nvPr/>
        </p:nvCxnSpPr>
        <p:spPr>
          <a:xfrm>
            <a:off x="4724400" y="5334000"/>
            <a:ext cx="455545" cy="3048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953000" y="533400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4114800" y="5334000"/>
            <a:ext cx="304800" cy="381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886200" y="5334000"/>
            <a:ext cx="389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886200" y="5715000"/>
            <a:ext cx="460510" cy="38100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886200" y="5804356"/>
            <a:ext cx="428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Eat It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7114F89-6503-46D6-8D18-2D2E06329C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76800"/>
            <a:ext cx="867312" cy="5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97167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56B0E3-3AE1-42CE-834A-740980C5BD0D}"/>
              </a:ext>
            </a:extLst>
          </p:cNvPr>
          <p:cNvSpPr txBox="1"/>
          <p:nvPr/>
        </p:nvSpPr>
        <p:spPr>
          <a:xfrm>
            <a:off x="228600" y="1447800"/>
            <a:ext cx="8077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CART, Classification And Regression Trees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Separates relevant from irrelevant predictors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Easy to understand results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Doesn’t require attribute transformations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Assumption free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Results not effected by outliers, units, or scale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Foundation for many other data mining classification techniques such as random forests, boosted decision trees, bagged decision trees, others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00D5812-1809-4650-92B7-D7055BDB3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371600"/>
            <a:ext cx="933450" cy="8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28015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04ADE-C853-4460-ABF9-FB6C2FA7A80C}"/>
              </a:ext>
            </a:extLst>
          </p:cNvPr>
          <p:cNvSpPr txBox="1"/>
          <p:nvPr/>
        </p:nvSpPr>
        <p:spPr>
          <a:xfrm>
            <a:off x="619872" y="1371600"/>
            <a:ext cx="85241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Buy or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Credit approvals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Employee last more than a year, employee tenure/success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product introduction, hit or miss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Click or not click on an 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Republican or democrat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Will churn, won’t churn</a:t>
            </a:r>
          </a:p>
        </p:txBody>
      </p:sp>
    </p:spTree>
    <p:extLst>
      <p:ext uri="{BB962C8B-B14F-4D97-AF65-F5344CB8AC3E}">
        <p14:creationId xmlns:p14="http://schemas.microsoft.com/office/powerpoint/2010/main" val="1325032557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4BCE2-5508-4CDD-9261-E75B94582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96448"/>
            <a:ext cx="3646750" cy="3661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63BC27-7A3F-4093-935C-EA97D154C69B}"/>
              </a:ext>
            </a:extLst>
          </p:cNvPr>
          <p:cNvSpPr/>
          <p:nvPr/>
        </p:nvSpPr>
        <p:spPr>
          <a:xfrm>
            <a:off x="4343400" y="5452646"/>
            <a:ext cx="3581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Shearer, Colin. "The CRISP-DM model: the new blueprint for data mining." Journal of data warehousing 5, no. 4 (2000): 13-22.</a:t>
            </a:r>
            <a:endParaRPr lang="en-US" sz="8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B94445-169F-4440-9591-94076BA0A43E}"/>
              </a:ext>
            </a:extLst>
          </p:cNvPr>
          <p:cNvSpPr/>
          <p:nvPr/>
        </p:nvSpPr>
        <p:spPr>
          <a:xfrm>
            <a:off x="4343400" y="5833646"/>
            <a:ext cx="342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ftp://ftp.software.ibm.com/software/analytics/spss/support/Modeler/Documentation/14/UserManual/CRISP-DM.pdf</a:t>
            </a:r>
          </a:p>
        </p:txBody>
      </p:sp>
      <p:pic>
        <p:nvPicPr>
          <p:cNvPr id="13" name="Picture 12" descr="images.jpeg">
            <a:extLst>
              <a:ext uri="{FF2B5EF4-FFF2-40B4-BE49-F238E27FC236}">
                <a16:creationId xmlns:a16="http://schemas.microsoft.com/office/drawing/2014/main" id="{7DDC6ED9-2CE8-4734-B254-FBD189A7B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3400"/>
            <a:ext cx="381464" cy="381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E6B2F5-F6F8-4326-9FF5-E523AF74F9AC}"/>
              </a:ext>
            </a:extLst>
          </p:cNvPr>
          <p:cNvSpPr txBox="1"/>
          <p:nvPr/>
        </p:nvSpPr>
        <p:spPr>
          <a:xfrm>
            <a:off x="609600" y="1066800"/>
            <a:ext cx="64770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Overloaded term that might refer to methods and/or processes to extract useful knowledge from data.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3917165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70B3D-AB72-4208-82EE-E9902BA32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2184568" cy="990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0E10E9-0B1A-4395-83C5-FE83EC9F3065}"/>
              </a:ext>
            </a:extLst>
          </p:cNvPr>
          <p:cNvSpPr/>
          <p:nvPr/>
        </p:nvSpPr>
        <p:spPr bwMode="auto">
          <a:xfrm>
            <a:off x="6019800" y="1905000"/>
            <a:ext cx="1143000" cy="609600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8BB78-92D0-461C-AC12-C22472702408}"/>
              </a:ext>
            </a:extLst>
          </p:cNvPr>
          <p:cNvSpPr txBox="1"/>
          <p:nvPr/>
        </p:nvSpPr>
        <p:spPr>
          <a:xfrm>
            <a:off x="6096000" y="20574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amount/balance outstanding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BDF0F-A7F7-4381-A007-695AF11BEFD4}"/>
              </a:ext>
            </a:extLst>
          </p:cNvPr>
          <p:cNvGrpSpPr/>
          <p:nvPr/>
        </p:nvGrpSpPr>
        <p:grpSpPr>
          <a:xfrm>
            <a:off x="7239000" y="2971800"/>
            <a:ext cx="1143000" cy="609600"/>
            <a:chOff x="4343400" y="2438400"/>
            <a:chExt cx="1143000" cy="609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D5FA70-BE47-44AE-893C-F779F43AB5AD}"/>
                </a:ext>
              </a:extLst>
            </p:cNvPr>
            <p:cNvSpPr/>
            <p:nvPr/>
          </p:nvSpPr>
          <p:spPr bwMode="auto">
            <a:xfrm>
              <a:off x="4343400" y="2438400"/>
              <a:ext cx="1143000" cy="609600"/>
            </a:xfrm>
            <a:prstGeom prst="rect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8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0CB07-1158-46C6-80C4-A93D62AB064A}"/>
                </a:ext>
              </a:extLst>
            </p:cNvPr>
            <p:cNvSpPr txBox="1"/>
            <p:nvPr/>
          </p:nvSpPr>
          <p:spPr>
            <a:xfrm>
              <a:off x="4419600" y="2438400"/>
              <a:ext cx="990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number of payments made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D9195E-E9AC-4CEC-9CCE-77C65D9D1D07}"/>
              </a:ext>
            </a:extLst>
          </p:cNvPr>
          <p:cNvGrpSpPr/>
          <p:nvPr/>
        </p:nvGrpSpPr>
        <p:grpSpPr>
          <a:xfrm>
            <a:off x="4648200" y="2971800"/>
            <a:ext cx="1143000" cy="609600"/>
            <a:chOff x="4343400" y="2438400"/>
            <a:chExt cx="11430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7D41B0-8217-4A38-A709-7C3F96B5BC41}"/>
                </a:ext>
              </a:extLst>
            </p:cNvPr>
            <p:cNvSpPr/>
            <p:nvPr/>
          </p:nvSpPr>
          <p:spPr bwMode="auto">
            <a:xfrm>
              <a:off x="4343400" y="2438400"/>
              <a:ext cx="1143000" cy="609600"/>
            </a:xfrm>
            <a:prstGeom prst="rect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8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15D6C8-38CF-477F-986F-3B0EB22C8400}"/>
                </a:ext>
              </a:extLst>
            </p:cNvPr>
            <p:cNvSpPr txBox="1"/>
            <p:nvPr/>
          </p:nvSpPr>
          <p:spPr>
            <a:xfrm>
              <a:off x="4724400" y="259080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term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396C9-FD33-4494-8005-8FFC28703B07}"/>
              </a:ext>
            </a:extLst>
          </p:cNvPr>
          <p:cNvGrpSpPr/>
          <p:nvPr/>
        </p:nvGrpSpPr>
        <p:grpSpPr>
          <a:xfrm>
            <a:off x="5334000" y="4038600"/>
            <a:ext cx="1143000" cy="609600"/>
            <a:chOff x="4343400" y="2438400"/>
            <a:chExt cx="1143000" cy="609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8A4CB4-AF61-4AC0-B52E-6773CFDA556A}"/>
                </a:ext>
              </a:extLst>
            </p:cNvPr>
            <p:cNvSpPr/>
            <p:nvPr/>
          </p:nvSpPr>
          <p:spPr bwMode="auto">
            <a:xfrm>
              <a:off x="4343400" y="2438400"/>
              <a:ext cx="1143000" cy="609600"/>
            </a:xfrm>
            <a:prstGeom prst="rect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8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68D6D5-ED3A-46AF-91E8-11751B887D20}"/>
                </a:ext>
              </a:extLst>
            </p:cNvPr>
            <p:cNvSpPr txBox="1"/>
            <p:nvPr/>
          </p:nvSpPr>
          <p:spPr>
            <a:xfrm>
              <a:off x="4419600" y="2590800"/>
              <a:ext cx="944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marital status</a:t>
              </a:r>
            </a:p>
            <a:p>
              <a:pPr algn="ctr"/>
              <a:r>
                <a:rPr lang="en-US" sz="1000" dirty="0"/>
                <a:t>change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92C8E1-51A9-4641-9677-62FE53DA9187}"/>
              </a:ext>
            </a:extLst>
          </p:cNvPr>
          <p:cNvGrpSpPr/>
          <p:nvPr/>
        </p:nvGrpSpPr>
        <p:grpSpPr>
          <a:xfrm>
            <a:off x="3733800" y="4038600"/>
            <a:ext cx="1143000" cy="609600"/>
            <a:chOff x="4343400" y="2438400"/>
            <a:chExt cx="1143000" cy="6096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0B5BCF-7C9F-4401-B304-E65CC5CA474D}"/>
                </a:ext>
              </a:extLst>
            </p:cNvPr>
            <p:cNvSpPr/>
            <p:nvPr/>
          </p:nvSpPr>
          <p:spPr bwMode="auto">
            <a:xfrm>
              <a:off x="4343400" y="2438400"/>
              <a:ext cx="1143000" cy="609600"/>
            </a:xfrm>
            <a:prstGeom prst="rect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8" charset="-12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A8EBAE-76B6-4490-ADA0-9C3058F21EC4}"/>
                </a:ext>
              </a:extLst>
            </p:cNvPr>
            <p:cNvSpPr txBox="1"/>
            <p:nvPr/>
          </p:nvSpPr>
          <p:spPr>
            <a:xfrm>
              <a:off x="4488897" y="2590800"/>
              <a:ext cx="845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credit score change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89CC73-1A09-4B76-A48F-665E1BA3C3CB}"/>
              </a:ext>
            </a:extLst>
          </p:cNvPr>
          <p:cNvCxnSpPr/>
          <p:nvPr/>
        </p:nvCxnSpPr>
        <p:spPr bwMode="auto">
          <a:xfrm flipH="1">
            <a:off x="5791200" y="2514600"/>
            <a:ext cx="609600" cy="4572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C96966-58F2-4CE1-A3FA-F9E5F0AAFB85}"/>
              </a:ext>
            </a:extLst>
          </p:cNvPr>
          <p:cNvCxnSpPr>
            <a:cxnSpLocks/>
          </p:cNvCxnSpPr>
          <p:nvPr/>
        </p:nvCxnSpPr>
        <p:spPr bwMode="auto">
          <a:xfrm>
            <a:off x="6781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C57345-10F9-4C8F-B37D-C3784D4795C7}"/>
              </a:ext>
            </a:extLst>
          </p:cNvPr>
          <p:cNvCxnSpPr/>
          <p:nvPr/>
        </p:nvCxnSpPr>
        <p:spPr bwMode="auto">
          <a:xfrm flipH="1">
            <a:off x="4343400" y="3581400"/>
            <a:ext cx="609600" cy="4572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8E4395-AF41-4077-A2CF-BD5110FD7F46}"/>
              </a:ext>
            </a:extLst>
          </p:cNvPr>
          <p:cNvCxnSpPr>
            <a:cxnSpLocks/>
          </p:cNvCxnSpPr>
          <p:nvPr/>
        </p:nvCxnSpPr>
        <p:spPr bwMode="auto">
          <a:xfrm>
            <a:off x="5410200" y="3581400"/>
            <a:ext cx="457200" cy="4572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05336-9EC3-4841-BB88-D78486E23D6F}"/>
              </a:ext>
            </a:extLst>
          </p:cNvPr>
          <p:cNvSpPr/>
          <p:nvPr/>
        </p:nvSpPr>
        <p:spPr bwMode="auto">
          <a:xfrm>
            <a:off x="7924800" y="4038600"/>
            <a:ext cx="685800" cy="304800"/>
          </a:xfrm>
          <a:prstGeom prst="rect">
            <a:avLst/>
          </a:prstGeom>
          <a:solidFill>
            <a:srgbClr val="00B050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2BDD42-73F2-4878-B030-2C6EAB097D41}"/>
              </a:ext>
            </a:extLst>
          </p:cNvPr>
          <p:cNvSpPr/>
          <p:nvPr/>
        </p:nvSpPr>
        <p:spPr bwMode="auto">
          <a:xfrm>
            <a:off x="7162800" y="4038600"/>
            <a:ext cx="685800" cy="304800"/>
          </a:xfrm>
          <a:prstGeom prst="rect">
            <a:avLst/>
          </a:prstGeom>
          <a:solidFill>
            <a:srgbClr val="FF0000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A755DC-19C6-4B05-AD8A-6F5032988289}"/>
              </a:ext>
            </a:extLst>
          </p:cNvPr>
          <p:cNvSpPr/>
          <p:nvPr/>
        </p:nvSpPr>
        <p:spPr bwMode="auto">
          <a:xfrm>
            <a:off x="6019800" y="5105400"/>
            <a:ext cx="685800" cy="304800"/>
          </a:xfrm>
          <a:prstGeom prst="rect">
            <a:avLst/>
          </a:prstGeom>
          <a:solidFill>
            <a:srgbClr val="00B050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1477FF-818A-4133-A12F-0635903E6146}"/>
              </a:ext>
            </a:extLst>
          </p:cNvPr>
          <p:cNvSpPr/>
          <p:nvPr/>
        </p:nvSpPr>
        <p:spPr bwMode="auto">
          <a:xfrm>
            <a:off x="5257800" y="5105400"/>
            <a:ext cx="685800" cy="304800"/>
          </a:xfrm>
          <a:prstGeom prst="rect">
            <a:avLst/>
          </a:prstGeom>
          <a:solidFill>
            <a:srgbClr val="FF0000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B3C9FC-D763-43C0-9F57-323E85E6E79C}"/>
              </a:ext>
            </a:extLst>
          </p:cNvPr>
          <p:cNvSpPr/>
          <p:nvPr/>
        </p:nvSpPr>
        <p:spPr bwMode="auto">
          <a:xfrm>
            <a:off x="4267200" y="5105400"/>
            <a:ext cx="685800" cy="304800"/>
          </a:xfrm>
          <a:prstGeom prst="rect">
            <a:avLst/>
          </a:prstGeom>
          <a:solidFill>
            <a:srgbClr val="00B050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5F0BC6-158D-45B8-9AA7-63257873D93F}"/>
              </a:ext>
            </a:extLst>
          </p:cNvPr>
          <p:cNvSpPr/>
          <p:nvPr/>
        </p:nvSpPr>
        <p:spPr bwMode="auto">
          <a:xfrm>
            <a:off x="3505200" y="5105400"/>
            <a:ext cx="685800" cy="304800"/>
          </a:xfrm>
          <a:prstGeom prst="rect">
            <a:avLst/>
          </a:prstGeom>
          <a:solidFill>
            <a:srgbClr val="FF0000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8" charset="-128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1ABD07-41F5-4441-954B-F6F8D154D24D}"/>
              </a:ext>
            </a:extLst>
          </p:cNvPr>
          <p:cNvCxnSpPr>
            <a:cxnSpLocks/>
          </p:cNvCxnSpPr>
          <p:nvPr/>
        </p:nvCxnSpPr>
        <p:spPr bwMode="auto">
          <a:xfrm>
            <a:off x="7924800" y="3581400"/>
            <a:ext cx="457200" cy="4572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EA1EA0-9245-4D96-AFCF-D58A19F6D1BD}"/>
              </a:ext>
            </a:extLst>
          </p:cNvPr>
          <p:cNvCxnSpPr>
            <a:cxnSpLocks/>
          </p:cNvCxnSpPr>
          <p:nvPr/>
        </p:nvCxnSpPr>
        <p:spPr bwMode="auto">
          <a:xfrm>
            <a:off x="6096000" y="4648200"/>
            <a:ext cx="457200" cy="4572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A4D926-614A-4DE7-BCEF-8E8A3BD5473E}"/>
              </a:ext>
            </a:extLst>
          </p:cNvPr>
          <p:cNvCxnSpPr>
            <a:cxnSpLocks/>
          </p:cNvCxnSpPr>
          <p:nvPr/>
        </p:nvCxnSpPr>
        <p:spPr bwMode="auto">
          <a:xfrm>
            <a:off x="4419600" y="4648200"/>
            <a:ext cx="457200" cy="4572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53198-21B4-404E-B688-909FED347591}"/>
              </a:ext>
            </a:extLst>
          </p:cNvPr>
          <p:cNvCxnSpPr>
            <a:cxnSpLocks/>
          </p:cNvCxnSpPr>
          <p:nvPr/>
        </p:nvCxnSpPr>
        <p:spPr bwMode="auto">
          <a:xfrm flipH="1">
            <a:off x="3581400" y="4648200"/>
            <a:ext cx="609600" cy="4572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F1DDF3-E75E-4758-BBC0-9FAAC851DA31}"/>
              </a:ext>
            </a:extLst>
          </p:cNvPr>
          <p:cNvCxnSpPr>
            <a:cxnSpLocks/>
          </p:cNvCxnSpPr>
          <p:nvPr/>
        </p:nvCxnSpPr>
        <p:spPr bwMode="auto">
          <a:xfrm flipH="1">
            <a:off x="5334000" y="4648200"/>
            <a:ext cx="609600" cy="4572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8D44FC-5D61-4868-9E4A-1D881AED9B51}"/>
              </a:ext>
            </a:extLst>
          </p:cNvPr>
          <p:cNvCxnSpPr>
            <a:cxnSpLocks/>
          </p:cNvCxnSpPr>
          <p:nvPr/>
        </p:nvCxnSpPr>
        <p:spPr bwMode="auto">
          <a:xfrm flipH="1">
            <a:off x="7239000" y="3581400"/>
            <a:ext cx="609600" cy="4572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90B16FF-90D0-4230-8D13-2584863564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2438400"/>
            <a:ext cx="1578695" cy="16511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5B60957-0C7A-44CB-AE92-8F42AEEBE9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638800"/>
            <a:ext cx="1295400" cy="2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77744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30DDC99-AF96-4419-AAF9-78DED22E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82" y="2505589"/>
            <a:ext cx="2976563" cy="30570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9767217-3213-4341-A3EC-EA444ADE9449}"/>
              </a:ext>
            </a:extLst>
          </p:cNvPr>
          <p:cNvSpPr txBox="1"/>
          <p:nvPr/>
        </p:nvSpPr>
        <p:spPr>
          <a:xfrm>
            <a:off x="2386382" y="2886589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Root node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2C42DE-7C2F-4F47-92A9-35212E0A3B4A}"/>
              </a:ext>
            </a:extLst>
          </p:cNvPr>
          <p:cNvCxnSpPr>
            <a:cxnSpLocks/>
          </p:cNvCxnSpPr>
          <p:nvPr/>
        </p:nvCxnSpPr>
        <p:spPr bwMode="auto">
          <a:xfrm>
            <a:off x="3300782" y="3025088"/>
            <a:ext cx="8382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1E7A038-591B-4CEE-912E-26DA99A6221D}"/>
              </a:ext>
            </a:extLst>
          </p:cNvPr>
          <p:cNvSpPr txBox="1"/>
          <p:nvPr/>
        </p:nvSpPr>
        <p:spPr>
          <a:xfrm>
            <a:off x="5739182" y="3572389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Interior nodes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79078A-F129-4C85-9098-0D7F68D5CD8F}"/>
              </a:ext>
            </a:extLst>
          </p:cNvPr>
          <p:cNvCxnSpPr>
            <a:cxnSpLocks/>
          </p:cNvCxnSpPr>
          <p:nvPr/>
        </p:nvCxnSpPr>
        <p:spPr bwMode="auto">
          <a:xfrm flipH="1">
            <a:off x="4748582" y="3724789"/>
            <a:ext cx="1034586" cy="68580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8345D6-C5D9-4575-833C-BA7939DF8A9B}"/>
              </a:ext>
            </a:extLst>
          </p:cNvPr>
          <p:cNvCxnSpPr>
            <a:cxnSpLocks/>
          </p:cNvCxnSpPr>
          <p:nvPr/>
        </p:nvCxnSpPr>
        <p:spPr bwMode="auto">
          <a:xfrm flipH="1">
            <a:off x="5281982" y="3724789"/>
            <a:ext cx="473308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EBFBF2B-FAAC-469D-9274-3B477A51B31A}"/>
              </a:ext>
            </a:extLst>
          </p:cNvPr>
          <p:cNvSpPr txBox="1"/>
          <p:nvPr/>
        </p:nvSpPr>
        <p:spPr>
          <a:xfrm>
            <a:off x="6043982" y="5172589"/>
            <a:ext cx="1835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Leaf or terminal nodes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F20CDBE-215B-4530-8892-94081D54254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62982" y="4715389"/>
            <a:ext cx="397108" cy="583507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58A007E-EAF4-4095-8B75-26D9AD7DFA8A}"/>
              </a:ext>
            </a:extLst>
          </p:cNvPr>
          <p:cNvCxnSpPr>
            <a:cxnSpLocks/>
          </p:cNvCxnSpPr>
          <p:nvPr/>
        </p:nvCxnSpPr>
        <p:spPr bwMode="auto">
          <a:xfrm flipH="1">
            <a:off x="5265875" y="5325022"/>
            <a:ext cx="778107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9CFA348-843E-47AF-8894-9E89BD6BF3BD}"/>
              </a:ext>
            </a:extLst>
          </p:cNvPr>
          <p:cNvSpPr txBox="1"/>
          <p:nvPr/>
        </p:nvSpPr>
        <p:spPr>
          <a:xfrm>
            <a:off x="869341" y="1286389"/>
            <a:ext cx="7817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Root and interior nodes contain a simple test of an attribute.  Decision nodes.</a:t>
            </a:r>
          </a:p>
          <a:p>
            <a:endParaRPr lang="en-US" sz="1000" dirty="0"/>
          </a:p>
          <a:p>
            <a:r>
              <a:rPr lang="en-US" sz="1000" dirty="0"/>
              <a:t>Every data point (or observation in a data set) will correspond to one and only one path in the tree, and thereby to one and only leaf or terminal node.</a:t>
            </a:r>
          </a:p>
          <a:p>
            <a:endParaRPr lang="en-US" sz="1000" dirty="0"/>
          </a:p>
          <a:p>
            <a:r>
              <a:rPr lang="en-US" sz="1000" dirty="0"/>
              <a:t>Each leaf contains a “classification” for its segment.  Classification (or decision) trees are supervised learning method since each leaf contains a “target” value.</a:t>
            </a:r>
          </a:p>
          <a:p>
            <a:endParaRPr lang="en-US" sz="1000" dirty="0"/>
          </a:p>
          <a:p>
            <a:r>
              <a:rPr lang="en-US" sz="1000" dirty="0"/>
              <a:t>We use the tree to make a prediction with an example for which we do not know its classification value.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95AA13E-B335-44E9-B79B-CD9030BDD1B8}"/>
              </a:ext>
            </a:extLst>
          </p:cNvPr>
          <p:cNvCxnSpPr>
            <a:cxnSpLocks/>
            <a:endCxn id="49" idx="0"/>
          </p:cNvCxnSpPr>
          <p:nvPr/>
        </p:nvCxnSpPr>
        <p:spPr bwMode="auto">
          <a:xfrm flipH="1">
            <a:off x="2717529" y="3343789"/>
            <a:ext cx="1368320" cy="40880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2BA9CC-66AF-4E82-81AC-2D78024065C8}"/>
              </a:ext>
            </a:extLst>
          </p:cNvPr>
          <p:cNvSpPr txBox="1"/>
          <p:nvPr/>
        </p:nvSpPr>
        <p:spPr>
          <a:xfrm>
            <a:off x="1898717" y="3752590"/>
            <a:ext cx="163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number of observations along a path in either the training or validation data set.</a:t>
            </a:r>
          </a:p>
        </p:txBody>
      </p:sp>
    </p:spTree>
    <p:extLst>
      <p:ext uri="{BB962C8B-B14F-4D97-AF65-F5344CB8AC3E}">
        <p14:creationId xmlns:p14="http://schemas.microsoft.com/office/powerpoint/2010/main" val="1564442604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400" y="1219200"/>
            <a:ext cx="2133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B20010"/>
                </a:solidFill>
              </a:rPr>
              <a:t>Classification Analysis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38200" y="457200"/>
            <a:ext cx="566603" cy="1143000"/>
            <a:chOff x="4308508" y="4038600"/>
            <a:chExt cx="796892" cy="12192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724400" y="4648200"/>
              <a:ext cx="0" cy="609600"/>
            </a:xfrm>
            <a:prstGeom prst="line">
              <a:avLst/>
            </a:prstGeom>
            <a:ln w="762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images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508" y="4038600"/>
              <a:ext cx="796892" cy="596900"/>
            </a:xfrm>
            <a:prstGeom prst="rect">
              <a:avLst/>
            </a:prstGeom>
          </p:spPr>
        </p:pic>
      </p:grpSp>
      <p:pic>
        <p:nvPicPr>
          <p:cNvPr id="7" name="Picture 6" descr="Screen Shot 2016-03-20 at 5.45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3416300" cy="4013200"/>
          </a:xfrm>
          <a:prstGeom prst="rect">
            <a:avLst/>
          </a:prstGeom>
        </p:spPr>
      </p:pic>
      <p:pic>
        <p:nvPicPr>
          <p:cNvPr id="12" name="Picture 11" descr="Screen Shot 2016-03-20 at 5.41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96000"/>
            <a:ext cx="1600200" cy="23002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057400" y="5562600"/>
            <a:ext cx="457200" cy="457200"/>
            <a:chOff x="1905000" y="6324600"/>
            <a:chExt cx="457200" cy="457200"/>
          </a:xfrm>
        </p:grpSpPr>
        <p:sp>
          <p:nvSpPr>
            <p:cNvPr id="15" name="Oval 14"/>
            <p:cNvSpPr/>
            <p:nvPr/>
          </p:nvSpPr>
          <p:spPr>
            <a:xfrm>
              <a:off x="1905000" y="63246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057400" y="64770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09800" y="6629400"/>
              <a:ext cx="152400" cy="15240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867400"/>
            <a:ext cx="457200" cy="45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27009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0" y="322084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400" y="1219200"/>
            <a:ext cx="2133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B20010"/>
                </a:solidFill>
              </a:rPr>
              <a:t>Classification Analysis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38200" y="457200"/>
            <a:ext cx="566603" cy="1143000"/>
            <a:chOff x="4308508" y="4038600"/>
            <a:chExt cx="796892" cy="12192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724400" y="4648200"/>
              <a:ext cx="0" cy="609600"/>
            </a:xfrm>
            <a:prstGeom prst="line">
              <a:avLst/>
            </a:prstGeom>
            <a:ln w="762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images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508" y="4038600"/>
              <a:ext cx="796892" cy="596900"/>
            </a:xfrm>
            <a:prstGeom prst="rect">
              <a:avLst/>
            </a:prstGeom>
          </p:spPr>
        </p:pic>
      </p:grpSp>
      <p:pic>
        <p:nvPicPr>
          <p:cNvPr id="2" name="Picture 1" descr="Screen Shot 2016-03-20 at 5.41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99435"/>
            <a:ext cx="1600200" cy="230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03184"/>
            <a:ext cx="6131861" cy="49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2206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0" y="322084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2A990E-7D0A-4530-8DE9-8E3A9631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0"/>
            <a:ext cx="8305800" cy="106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Mining Process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223E95-8D41-4326-8622-C6D821475E6A}"/>
              </a:ext>
            </a:extLst>
          </p:cNvPr>
          <p:cNvGrpSpPr/>
          <p:nvPr/>
        </p:nvGrpSpPr>
        <p:grpSpPr>
          <a:xfrm>
            <a:off x="2209800" y="2209800"/>
            <a:ext cx="3918408" cy="3408225"/>
            <a:chOff x="990600" y="2486793"/>
            <a:chExt cx="3918408" cy="34082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DB4F40-3DD3-41B7-B91F-EF5DEF1F9E04}"/>
                </a:ext>
              </a:extLst>
            </p:cNvPr>
            <p:cNvGrpSpPr/>
            <p:nvPr/>
          </p:nvGrpSpPr>
          <p:grpSpPr>
            <a:xfrm>
              <a:off x="990600" y="2517616"/>
              <a:ext cx="3824063" cy="3377402"/>
              <a:chOff x="3130652" y="1880398"/>
              <a:chExt cx="3824063" cy="3377402"/>
            </a:xfrm>
          </p:grpSpPr>
          <p:sp>
            <p:nvSpPr>
              <p:cNvPr id="15" name="Rounded Rectangle 1">
                <a:extLst>
                  <a:ext uri="{FF2B5EF4-FFF2-40B4-BE49-F238E27FC236}">
                    <a16:creationId xmlns:a16="http://schemas.microsoft.com/office/drawing/2014/main" id="{9F8A2D30-BBCE-464B-96A5-77630BE2B2AF}"/>
                  </a:ext>
                </a:extLst>
              </p:cNvPr>
              <p:cNvSpPr/>
              <p:nvPr/>
            </p:nvSpPr>
            <p:spPr>
              <a:xfrm>
                <a:off x="4397893" y="1880398"/>
                <a:ext cx="1600200" cy="381000"/>
              </a:xfrm>
              <a:prstGeom prst="roundRect">
                <a:avLst/>
              </a:prstGeom>
              <a:solidFill>
                <a:srgbClr val="00B0F0">
                  <a:alpha val="8000"/>
                </a:srgbClr>
              </a:solidFill>
              <a:ln w="15875">
                <a:solidFill>
                  <a:srgbClr val="0606D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Data Set</a:t>
                </a:r>
              </a:p>
            </p:txBody>
          </p:sp>
          <p:sp>
            <p:nvSpPr>
              <p:cNvPr id="16" name="Rounded Rectangle 75">
                <a:extLst>
                  <a:ext uri="{FF2B5EF4-FFF2-40B4-BE49-F238E27FC236}">
                    <a16:creationId xmlns:a16="http://schemas.microsoft.com/office/drawing/2014/main" id="{94542A42-F46E-44A6-B301-BBD776625A9F}"/>
                  </a:ext>
                </a:extLst>
              </p:cNvPr>
              <p:cNvSpPr/>
              <p:nvPr/>
            </p:nvSpPr>
            <p:spPr>
              <a:xfrm>
                <a:off x="4408779" y="2514600"/>
                <a:ext cx="1600200" cy="381000"/>
              </a:xfrm>
              <a:prstGeom prst="roundRect">
                <a:avLst/>
              </a:prstGeom>
              <a:solidFill>
                <a:srgbClr val="00B0F0">
                  <a:alpha val="10000"/>
                </a:srgbClr>
              </a:solidFill>
              <a:ln w="15875">
                <a:solidFill>
                  <a:srgbClr val="0606D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Split Data</a:t>
                </a:r>
              </a:p>
            </p:txBody>
          </p:sp>
          <p:sp>
            <p:nvSpPr>
              <p:cNvPr id="17" name="Rounded Rectangle 76">
                <a:extLst>
                  <a:ext uri="{FF2B5EF4-FFF2-40B4-BE49-F238E27FC236}">
                    <a16:creationId xmlns:a16="http://schemas.microsoft.com/office/drawing/2014/main" id="{DDDF0E43-56F3-44D5-A198-6F7A8B48F2CF}"/>
                  </a:ext>
                </a:extLst>
              </p:cNvPr>
              <p:cNvSpPr/>
              <p:nvPr/>
            </p:nvSpPr>
            <p:spPr>
              <a:xfrm>
                <a:off x="3130652" y="3496637"/>
                <a:ext cx="1600200" cy="381000"/>
              </a:xfrm>
              <a:prstGeom prst="roundRect">
                <a:avLst/>
              </a:prstGeom>
              <a:solidFill>
                <a:srgbClr val="00B0F0">
                  <a:alpha val="8000"/>
                </a:srgbClr>
              </a:solidFill>
              <a:ln w="15875">
                <a:solidFill>
                  <a:srgbClr val="0606D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Model Build</a:t>
                </a:r>
                <a:endParaRPr lang="en-US" sz="10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" name="Rounded Rectangle 78">
                <a:extLst>
                  <a:ext uri="{FF2B5EF4-FFF2-40B4-BE49-F238E27FC236}">
                    <a16:creationId xmlns:a16="http://schemas.microsoft.com/office/drawing/2014/main" id="{A6CDE989-CCF0-4494-BCA4-9BE34A755696}"/>
                  </a:ext>
                </a:extLst>
              </p:cNvPr>
              <p:cNvSpPr/>
              <p:nvPr/>
            </p:nvSpPr>
            <p:spPr>
              <a:xfrm>
                <a:off x="4397893" y="4251384"/>
                <a:ext cx="1600200" cy="381000"/>
              </a:xfrm>
              <a:prstGeom prst="roundRect">
                <a:avLst/>
              </a:prstGeom>
              <a:solidFill>
                <a:srgbClr val="00B0F0">
                  <a:alpha val="8000"/>
                </a:srgbClr>
              </a:solidFill>
              <a:ln w="15875">
                <a:solidFill>
                  <a:srgbClr val="0606D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Evaluate Model</a:t>
                </a:r>
                <a:endParaRPr lang="en-US" sz="10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9" name="Rounded Rectangle 79">
                <a:extLst>
                  <a:ext uri="{FF2B5EF4-FFF2-40B4-BE49-F238E27FC236}">
                    <a16:creationId xmlns:a16="http://schemas.microsoft.com/office/drawing/2014/main" id="{DB09ACF4-CE97-4151-A8B9-4312F4C9EE37}"/>
                  </a:ext>
                </a:extLst>
              </p:cNvPr>
              <p:cNvSpPr/>
              <p:nvPr/>
            </p:nvSpPr>
            <p:spPr>
              <a:xfrm>
                <a:off x="4419600" y="4876800"/>
                <a:ext cx="1600200" cy="381000"/>
              </a:xfrm>
              <a:prstGeom prst="roundRect">
                <a:avLst/>
              </a:prstGeom>
              <a:solidFill>
                <a:srgbClr val="00B0F0">
                  <a:alpha val="8000"/>
                </a:srgbClr>
              </a:solidFill>
              <a:ln w="15875">
                <a:solidFill>
                  <a:srgbClr val="0606D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Deploy Model</a:t>
                </a:r>
              </a:p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Make Predictions</a:t>
                </a:r>
              </a:p>
            </p:txBody>
          </p:sp>
          <p:cxnSp>
            <p:nvCxnSpPr>
              <p:cNvPr id="20" name="Curved Connector 83">
                <a:extLst>
                  <a:ext uri="{FF2B5EF4-FFF2-40B4-BE49-F238E27FC236}">
                    <a16:creationId xmlns:a16="http://schemas.microsoft.com/office/drawing/2014/main" id="{37674F63-5012-46A1-83ED-FD65608510D3}"/>
                  </a:ext>
                </a:extLst>
              </p:cNvPr>
              <p:cNvCxnSpPr/>
              <p:nvPr/>
            </p:nvCxnSpPr>
            <p:spPr>
              <a:xfrm>
                <a:off x="5105222" y="2295172"/>
                <a:ext cx="112987" cy="248017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urved Connector 84">
                <a:extLst>
                  <a:ext uri="{FF2B5EF4-FFF2-40B4-BE49-F238E27FC236}">
                    <a16:creationId xmlns:a16="http://schemas.microsoft.com/office/drawing/2014/main" id="{8AA9FC1F-BCCD-4E95-8867-D0D85A47CE26}"/>
                  </a:ext>
                </a:extLst>
              </p:cNvPr>
              <p:cNvCxnSpPr/>
              <p:nvPr/>
            </p:nvCxnSpPr>
            <p:spPr>
              <a:xfrm>
                <a:off x="5218209" y="4628783"/>
                <a:ext cx="112987" cy="248017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urved Connector 85">
                <a:extLst>
                  <a:ext uri="{FF2B5EF4-FFF2-40B4-BE49-F238E27FC236}">
                    <a16:creationId xmlns:a16="http://schemas.microsoft.com/office/drawing/2014/main" id="{3D1FE0F8-2B9B-4138-B796-39911BF4D5AA}"/>
                  </a:ext>
                </a:extLst>
              </p:cNvPr>
              <p:cNvCxnSpPr/>
              <p:nvPr/>
            </p:nvCxnSpPr>
            <p:spPr>
              <a:xfrm rot="5400000">
                <a:off x="5075210" y="3459192"/>
                <a:ext cx="1355782" cy="22860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87">
                <a:extLst>
                  <a:ext uri="{FF2B5EF4-FFF2-40B4-BE49-F238E27FC236}">
                    <a16:creationId xmlns:a16="http://schemas.microsoft.com/office/drawing/2014/main" id="{132B4DCB-D2E0-41C2-8957-45B01E5B3CF8}"/>
                  </a:ext>
                </a:extLst>
              </p:cNvPr>
              <p:cNvCxnSpPr/>
              <p:nvPr/>
            </p:nvCxnSpPr>
            <p:spPr>
              <a:xfrm rot="5400000">
                <a:off x="4348144" y="2945870"/>
                <a:ext cx="593008" cy="47173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88">
                <a:extLst>
                  <a:ext uri="{FF2B5EF4-FFF2-40B4-BE49-F238E27FC236}">
                    <a16:creationId xmlns:a16="http://schemas.microsoft.com/office/drawing/2014/main" id="{78849EF3-CE78-4812-B3F3-0E5AB2E3488F}"/>
                  </a:ext>
                </a:extLst>
              </p:cNvPr>
              <p:cNvCxnSpPr/>
              <p:nvPr/>
            </p:nvCxnSpPr>
            <p:spPr>
              <a:xfrm rot="16200000" flipH="1">
                <a:off x="4373873" y="3894404"/>
                <a:ext cx="380999" cy="33295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ounded Rectangle 92">
                <a:extLst>
                  <a:ext uri="{FF2B5EF4-FFF2-40B4-BE49-F238E27FC236}">
                    <a16:creationId xmlns:a16="http://schemas.microsoft.com/office/drawing/2014/main" id="{8D0D49C9-20C1-46B7-9C82-EEB8C174776C}"/>
                  </a:ext>
                </a:extLst>
              </p:cNvPr>
              <p:cNvSpPr/>
              <p:nvPr/>
            </p:nvSpPr>
            <p:spPr>
              <a:xfrm>
                <a:off x="5638800" y="2514599"/>
                <a:ext cx="379509" cy="381000"/>
              </a:xfrm>
              <a:prstGeom prst="roundRect">
                <a:avLst/>
              </a:prstGeom>
              <a:solidFill>
                <a:srgbClr val="00B0F0">
                  <a:alpha val="55000"/>
                </a:srgbClr>
              </a:solidFill>
              <a:ln w="158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4CDE0C-61A6-48F1-AC05-E32698E18175}"/>
                  </a:ext>
                </a:extLst>
              </p:cNvPr>
              <p:cNvSpPr txBox="1"/>
              <p:nvPr/>
            </p:nvSpPr>
            <p:spPr>
              <a:xfrm>
                <a:off x="3863011" y="2862435"/>
                <a:ext cx="100860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data set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077AD-792D-4E66-82F3-5301FAA28540}"/>
                  </a:ext>
                </a:extLst>
              </p:cNvPr>
              <p:cNvSpPr txBox="1"/>
              <p:nvPr/>
            </p:nvSpPr>
            <p:spPr>
              <a:xfrm>
                <a:off x="5859543" y="2895599"/>
                <a:ext cx="10951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Validation data set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C84666-C719-4AD5-B09F-7014D1A608B4}"/>
                </a:ext>
              </a:extLst>
            </p:cNvPr>
            <p:cNvSpPr txBox="1"/>
            <p:nvPr/>
          </p:nvSpPr>
          <p:spPr>
            <a:xfrm>
              <a:off x="3581400" y="2895946"/>
              <a:ext cx="13276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Standard Data Partition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E14D9-F6C0-4FE3-BE47-EF75E24FE707}"/>
                </a:ext>
              </a:extLst>
            </p:cNvPr>
            <p:cNvSpPr/>
            <p:nvPr/>
          </p:nvSpPr>
          <p:spPr>
            <a:xfrm>
              <a:off x="1722959" y="3056398"/>
              <a:ext cx="3091704" cy="76255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images.jpeg">
              <a:extLst>
                <a:ext uri="{FF2B5EF4-FFF2-40B4-BE49-F238E27FC236}">
                  <a16:creationId xmlns:a16="http://schemas.microsoft.com/office/drawing/2014/main" id="{9E42BF4F-6C80-48FB-846C-E01013522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267" y="2486793"/>
              <a:ext cx="381464" cy="38146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A3385E-7C0F-4ECF-B5F3-3591557142EB}"/>
              </a:ext>
            </a:extLst>
          </p:cNvPr>
          <p:cNvSpPr txBox="1"/>
          <p:nvPr/>
        </p:nvSpPr>
        <p:spPr>
          <a:xfrm>
            <a:off x="5105400" y="2286000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550 Instances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B78CDC-63AC-4E34-8F1F-AFE1EA8395D4}"/>
              </a:ext>
            </a:extLst>
          </p:cNvPr>
          <p:cNvSpPr txBox="1"/>
          <p:nvPr/>
        </p:nvSpPr>
        <p:spPr>
          <a:xfrm>
            <a:off x="2743200" y="3581400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330 Instances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758482-144E-4013-828B-621BD8519D6D}"/>
              </a:ext>
            </a:extLst>
          </p:cNvPr>
          <p:cNvSpPr txBox="1"/>
          <p:nvPr/>
        </p:nvSpPr>
        <p:spPr>
          <a:xfrm>
            <a:off x="4953000" y="3581400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220 Instances</a:t>
            </a:r>
          </a:p>
        </p:txBody>
      </p:sp>
    </p:spTree>
    <p:extLst>
      <p:ext uri="{BB962C8B-B14F-4D97-AF65-F5344CB8AC3E}">
        <p14:creationId xmlns:p14="http://schemas.microsoft.com/office/powerpoint/2010/main" val="3041453109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0" y="322084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A5693EED-7066-A796-389E-D94CDD702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143000"/>
            <a:ext cx="7374542" cy="3848565"/>
          </a:xfrm>
          <a:prstGeom prst="rect">
            <a:avLst/>
          </a:prstGeom>
        </p:spPr>
      </p:pic>
      <p:pic>
        <p:nvPicPr>
          <p:cNvPr id="6" name="Picture 5" descr="A screenshot of a test&#10;&#10;Description automatically generated">
            <a:extLst>
              <a:ext uri="{FF2B5EF4-FFF2-40B4-BE49-F238E27FC236}">
                <a16:creationId xmlns:a16="http://schemas.microsoft.com/office/drawing/2014/main" id="{CB3A4F3F-B51B-4B2D-951C-C2CF99555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4991565"/>
            <a:ext cx="2895600" cy="13843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362D5B3-91E6-ECB2-2406-CABB81C73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4991566"/>
            <a:ext cx="3150536" cy="14261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EDAC92-4BAE-3598-480E-96F66BC139EC}"/>
                  </a:ext>
                </a:extLst>
              </p14:cNvPr>
              <p14:cNvContentPartPr/>
              <p14:nvPr/>
            </p14:nvContentPartPr>
            <p14:xfrm>
              <a:off x="5159593" y="3601638"/>
              <a:ext cx="1204920" cy="1611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EDAC92-4BAE-3598-480E-96F66BC139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1593" y="3565998"/>
                <a:ext cx="1240560" cy="16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BD03183-11AD-5311-12CF-1A80E2FBAD8F}"/>
                  </a:ext>
                </a:extLst>
              </p14:cNvPr>
              <p14:cNvContentPartPr/>
              <p14:nvPr/>
            </p14:nvContentPartPr>
            <p14:xfrm>
              <a:off x="2986993" y="4264398"/>
              <a:ext cx="1370880" cy="1041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BD03183-11AD-5311-12CF-1A80E2FBAD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8993" y="4228398"/>
                <a:ext cx="1406520" cy="11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2F0904F-D25D-867B-1088-AFEB2A35517C}"/>
              </a:ext>
            </a:extLst>
          </p:cNvPr>
          <p:cNvGrpSpPr/>
          <p:nvPr/>
        </p:nvGrpSpPr>
        <p:grpSpPr>
          <a:xfrm>
            <a:off x="684882" y="1001334"/>
            <a:ext cx="1143918" cy="1360865"/>
            <a:chOff x="7848600" y="457200"/>
            <a:chExt cx="1028504" cy="1300745"/>
          </a:xfrm>
        </p:grpSpPr>
        <p:pic>
          <p:nvPicPr>
            <p:cNvPr id="3" name="Picture 2" descr="Orange Data Mining | LinkedIn">
              <a:extLst>
                <a:ext uri="{FF2B5EF4-FFF2-40B4-BE49-F238E27FC236}">
                  <a16:creationId xmlns:a16="http://schemas.microsoft.com/office/drawing/2014/main" id="{016791A5-D0D3-59B6-7741-DCDA950AA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457200"/>
              <a:ext cx="8763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Data &amp; Text Mining with Orange - St.Hua Private School |Singapore">
              <a:extLst>
                <a:ext uri="{FF2B5EF4-FFF2-40B4-BE49-F238E27FC236}">
                  <a16:creationId xmlns:a16="http://schemas.microsoft.com/office/drawing/2014/main" id="{CEF377D4-F285-500B-5206-069BA8C71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454" y="1366494"/>
              <a:ext cx="1009650" cy="391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9236981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0" y="322084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8D95E2E-6730-CEFF-1B1A-4E1F92DFB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24200"/>
            <a:ext cx="4359729" cy="27432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C11608-780A-AA95-AE45-97B80FBC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124200"/>
            <a:ext cx="3008672" cy="3048000"/>
          </a:xfrm>
          <a:prstGeom prst="rect">
            <a:avLst/>
          </a:prstGeom>
        </p:spPr>
      </p:pic>
      <p:pic>
        <p:nvPicPr>
          <p:cNvPr id="7" name="Picture 6" descr="A logo of a tree&#10;&#10;Description automatically generated">
            <a:extLst>
              <a:ext uri="{FF2B5EF4-FFF2-40B4-BE49-F238E27FC236}">
                <a16:creationId xmlns:a16="http://schemas.microsoft.com/office/drawing/2014/main" id="{005A67CE-023A-0371-408B-692CBCC75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736" y="1219200"/>
            <a:ext cx="1371600" cy="1732549"/>
          </a:xfrm>
          <a:prstGeom prst="rect">
            <a:avLst/>
          </a:prstGeom>
        </p:spPr>
      </p:pic>
      <p:pic>
        <p:nvPicPr>
          <p:cNvPr id="9" name="Picture 8" descr="A group by a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4616B948-97C3-561A-BDF2-618FDDCFD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273" y="1465084"/>
            <a:ext cx="1143000" cy="132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5862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0" y="322084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  <a:b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shows the training data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F23118-FBE4-4A1B-1410-E09B31D0B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71600"/>
            <a:ext cx="6278917" cy="44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9523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0" y="322084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  <a:b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data set</a:t>
            </a:r>
          </a:p>
        </p:txBody>
      </p:sp>
      <p:pic>
        <p:nvPicPr>
          <p:cNvPr id="19" name="Picture 18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60525A62-8DE1-3C77-4106-01CEA64FA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295400"/>
            <a:ext cx="5855951" cy="49963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861083-B428-392D-75D7-BD71AE9D6A3C}"/>
                  </a:ext>
                </a:extLst>
              </p14:cNvPr>
              <p14:cNvContentPartPr/>
              <p14:nvPr/>
            </p14:nvContentPartPr>
            <p14:xfrm>
              <a:off x="3379753" y="1808118"/>
              <a:ext cx="437040" cy="2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3861083-B428-392D-75D7-BD71AE9D6A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1753" y="1772118"/>
                <a:ext cx="4726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3A7E96-3107-0AB3-948D-6E4B6E24F31C}"/>
                  </a:ext>
                </a:extLst>
              </p14:cNvPr>
              <p14:cNvContentPartPr/>
              <p14:nvPr/>
            </p14:nvContentPartPr>
            <p14:xfrm>
              <a:off x="1338553" y="3088278"/>
              <a:ext cx="2776320" cy="2687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3A7E96-3107-0AB3-948D-6E4B6E24F3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0553" y="3052278"/>
                <a:ext cx="2811960" cy="27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140989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0" y="322084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  <a:b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data set</a:t>
            </a:r>
          </a:p>
        </p:txBody>
      </p:sp>
      <p:pic>
        <p:nvPicPr>
          <p:cNvPr id="7" name="Picture 6" descr="A graph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7244686A-8C7B-2527-A3CD-076FC680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76400"/>
            <a:ext cx="4419600" cy="2400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8C44A-E792-8D19-13A6-B8CAA29B2373}"/>
              </a:ext>
            </a:extLst>
          </p:cNvPr>
          <p:cNvSpPr txBox="1"/>
          <p:nvPr/>
        </p:nvSpPr>
        <p:spPr>
          <a:xfrm>
            <a:off x="937457" y="525386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FFD68-BC61-4795-1782-540F6E47B613}"/>
              </a:ext>
            </a:extLst>
          </p:cNvPr>
          <p:cNvSpPr txBox="1"/>
          <p:nvPr/>
        </p:nvSpPr>
        <p:spPr>
          <a:xfrm>
            <a:off x="1311502" y="4417811"/>
            <a:ext cx="254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Accuracy</a:t>
            </a:r>
            <a:br>
              <a:rPr lang="en-US" dirty="0"/>
            </a:br>
            <a:r>
              <a:rPr lang="en-US" dirty="0"/>
              <a:t>Classification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1E267D-5018-97AD-5890-DE7F4712A574}"/>
                  </a:ext>
                </a:extLst>
              </p:cNvPr>
              <p:cNvSpPr txBox="1"/>
              <p:nvPr/>
            </p:nvSpPr>
            <p:spPr>
              <a:xfrm>
                <a:off x="3505200" y="4562180"/>
                <a:ext cx="3733800" cy="467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54+136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220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=0.864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1E267D-5018-97AD-5890-DE7F4712A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562180"/>
                <a:ext cx="3733800" cy="467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6011F-F425-AC59-8345-5E74192AE098}"/>
                  </a:ext>
                </a:extLst>
              </p:cNvPr>
              <p:cNvSpPr txBox="1"/>
              <p:nvPr/>
            </p:nvSpPr>
            <p:spPr>
              <a:xfrm>
                <a:off x="2309703" y="5280123"/>
                <a:ext cx="2720858" cy="353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54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sz="1600" dirty="0"/>
                  <a:t>0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56011F-F425-AC59-8345-5E74192AE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703" y="5280123"/>
                <a:ext cx="2720858" cy="353238"/>
              </a:xfrm>
              <a:prstGeom prst="rect">
                <a:avLst/>
              </a:prstGeom>
              <a:blipFill>
                <a:blip r:embed="rId5"/>
                <a:stretch>
                  <a:fillRect l="-1570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1D0F3E5-4BE0-EBA8-9DE8-FF9E828EE5C9}"/>
              </a:ext>
            </a:extLst>
          </p:cNvPr>
          <p:cNvSpPr txBox="1"/>
          <p:nvPr/>
        </p:nvSpPr>
        <p:spPr>
          <a:xfrm>
            <a:off x="937457" y="5910317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Sensitivity</a:t>
            </a:r>
            <a:br>
              <a:rPr lang="en-US" sz="1400" dirty="0"/>
            </a:br>
            <a:r>
              <a:rPr lang="en-US" sz="1400" dirty="0"/>
              <a:t>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7590F7-8B59-3EA4-6602-AC60D016B3EF}"/>
                  </a:ext>
                </a:extLst>
              </p:cNvPr>
              <p:cNvSpPr txBox="1"/>
              <p:nvPr/>
            </p:nvSpPr>
            <p:spPr>
              <a:xfrm>
                <a:off x="1593887" y="5861617"/>
                <a:ext cx="3436674" cy="466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136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160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7590F7-8B59-3EA4-6602-AC60D016B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887" y="5861617"/>
                <a:ext cx="3436674" cy="4667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61F3E-258B-AB77-AA03-F9882C4D3B59}"/>
                  </a:ext>
                </a:extLst>
              </p:cNvPr>
              <p:cNvSpPr txBox="1"/>
              <p:nvPr/>
            </p:nvSpPr>
            <p:spPr>
              <a:xfrm>
                <a:off x="6270742" y="5189792"/>
                <a:ext cx="2720858" cy="466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136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142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58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61F3E-258B-AB77-AA03-F9882C4D3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742" y="5189792"/>
                <a:ext cx="2720858" cy="4667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CC81BE-D8D1-7553-92F6-FBF90CF1DE2D}"/>
              </a:ext>
            </a:extLst>
          </p:cNvPr>
          <p:cNvSpPr txBox="1"/>
          <p:nvPr/>
        </p:nvSpPr>
        <p:spPr>
          <a:xfrm>
            <a:off x="5151403" y="525453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F2F9E3-F99C-010D-7484-49CBB6A65C2D}"/>
                  </a:ext>
                </a:extLst>
              </p14:cNvPr>
              <p14:cNvContentPartPr/>
              <p14:nvPr/>
            </p14:nvContentPartPr>
            <p14:xfrm>
              <a:off x="4056193" y="5895558"/>
              <a:ext cx="536760" cy="44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F2F9E3-F99C-010D-7484-49CBB6A65C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8553" y="5859918"/>
                <a:ext cx="57240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F474FC-AC2B-80D4-0A49-C6010BB66BC5}"/>
                  </a:ext>
                </a:extLst>
              </p14:cNvPr>
              <p14:cNvContentPartPr/>
              <p14:nvPr/>
            </p14:nvContentPartPr>
            <p14:xfrm>
              <a:off x="6211873" y="4589838"/>
              <a:ext cx="686520" cy="535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F474FC-AC2B-80D4-0A49-C6010BB66B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93873" y="4554198"/>
                <a:ext cx="72216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6C3075-949C-721D-AD89-1DDFEC21AB28}"/>
                  </a:ext>
                </a:extLst>
              </p14:cNvPr>
              <p14:cNvContentPartPr/>
              <p14:nvPr/>
            </p14:nvContentPartPr>
            <p14:xfrm>
              <a:off x="8098273" y="5234598"/>
              <a:ext cx="789480" cy="532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6C3075-949C-721D-AD89-1DDFEC21AB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80273" y="5198958"/>
                <a:ext cx="825120" cy="60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6198458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9EEB2-F18F-4DE0-A018-A3D4132D6C2C}"/>
              </a:ext>
            </a:extLst>
          </p:cNvPr>
          <p:cNvSpPr txBox="1"/>
          <p:nvPr/>
        </p:nvSpPr>
        <p:spPr>
          <a:xfrm>
            <a:off x="3023534" y="1924169"/>
            <a:ext cx="47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Unsupervised Learning / Discovery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56D3A-6CE2-4696-A7F5-0607CB054F33}"/>
              </a:ext>
            </a:extLst>
          </p:cNvPr>
          <p:cNvSpPr txBox="1"/>
          <p:nvPr/>
        </p:nvSpPr>
        <p:spPr>
          <a:xfrm>
            <a:off x="2974935" y="3708719"/>
            <a:ext cx="43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Supervised Learning /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520384-E3F2-4656-91CB-F8A0A5C0A949}"/>
              </a:ext>
            </a:extLst>
          </p:cNvPr>
          <p:cNvSpPr txBox="1"/>
          <p:nvPr/>
        </p:nvSpPr>
        <p:spPr>
          <a:xfrm>
            <a:off x="476840" y="284715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Data Mining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E44646-5AD4-4BED-950D-4205FD71A087}"/>
              </a:ext>
            </a:extLst>
          </p:cNvPr>
          <p:cNvCxnSpPr>
            <a:cxnSpLocks/>
          </p:cNvCxnSpPr>
          <p:nvPr/>
        </p:nvCxnSpPr>
        <p:spPr>
          <a:xfrm flipV="1">
            <a:off x="1908614" y="2219303"/>
            <a:ext cx="1066321" cy="7969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A503CA-FDB2-493B-A8E4-C37D881229E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69556" y="3216490"/>
            <a:ext cx="1005379" cy="6768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mages.jpeg">
            <a:extLst>
              <a:ext uri="{FF2B5EF4-FFF2-40B4-BE49-F238E27FC236}">
                <a16:creationId xmlns:a16="http://schemas.microsoft.com/office/drawing/2014/main" id="{D1204E2C-435E-4625-868F-555DF94D7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85" y="3708719"/>
            <a:ext cx="415892" cy="3863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39F335-F8D5-4D38-927D-400FBB7955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05" y="3396525"/>
            <a:ext cx="1065477" cy="79447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534262C-4FA8-4EC0-BAB5-BC2D0722D680}"/>
              </a:ext>
            </a:extLst>
          </p:cNvPr>
          <p:cNvGrpSpPr/>
          <p:nvPr/>
        </p:nvGrpSpPr>
        <p:grpSpPr>
          <a:xfrm>
            <a:off x="380536" y="1276911"/>
            <a:ext cx="1829264" cy="457200"/>
            <a:chOff x="609600" y="413678"/>
            <a:chExt cx="1829264" cy="457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BE8C2E4-E9D0-4726-9FA1-3C0F96584CB2}"/>
                </a:ext>
              </a:extLst>
            </p:cNvPr>
            <p:cNvSpPr/>
            <p:nvPr/>
          </p:nvSpPr>
          <p:spPr>
            <a:xfrm>
              <a:off x="609600" y="413678"/>
              <a:ext cx="1371600" cy="457200"/>
            </a:xfrm>
            <a:prstGeom prst="rect">
              <a:avLst/>
            </a:prstGeom>
            <a:solidFill>
              <a:srgbClr val="66CC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Predictive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Analytics</a:t>
              </a:r>
            </a:p>
          </p:txBody>
        </p:sp>
        <p:pic>
          <p:nvPicPr>
            <p:cNvPr id="34" name="Picture 33" descr="images.jpeg">
              <a:extLst>
                <a:ext uri="{FF2B5EF4-FFF2-40B4-BE49-F238E27FC236}">
                  <a16:creationId xmlns:a16="http://schemas.microsoft.com/office/drawing/2014/main" id="{497D3E26-BE7F-4A6C-AF06-CC34B4596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451546"/>
              <a:ext cx="381464" cy="381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99097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0" y="322084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  <a:b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data 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320383-579D-C6B6-FECF-37A2BF8ED8FE}"/>
              </a:ext>
            </a:extLst>
          </p:cNvPr>
          <p:cNvGrpSpPr/>
          <p:nvPr/>
        </p:nvGrpSpPr>
        <p:grpSpPr>
          <a:xfrm>
            <a:off x="2590800" y="1981200"/>
            <a:ext cx="6074033" cy="3200400"/>
            <a:chOff x="1295400" y="1600200"/>
            <a:chExt cx="6074033" cy="32004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9729340-A735-B7E4-971E-2FC482D71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0" y="1600200"/>
              <a:ext cx="6074033" cy="3200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552E12A-9F8D-4CB0-7227-452DD9176C12}"/>
                    </a:ext>
                  </a:extLst>
                </p14:cNvPr>
                <p14:cNvContentPartPr/>
                <p14:nvPr/>
              </p14:nvContentPartPr>
              <p14:xfrm>
                <a:off x="4337353" y="2247318"/>
                <a:ext cx="468720" cy="56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552E12A-9F8D-4CB0-7227-452DD9176C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9713" y="2211318"/>
                  <a:ext cx="50436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668AB2-256C-BBF3-480E-0D222647A6FD}"/>
                    </a:ext>
                  </a:extLst>
                </p14:cNvPr>
                <p14:cNvContentPartPr/>
                <p14:nvPr/>
              </p14:nvContentPartPr>
              <p14:xfrm>
                <a:off x="6156433" y="2239398"/>
                <a:ext cx="389880" cy="524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668AB2-256C-BBF3-480E-0D222647A6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8793" y="2203398"/>
                  <a:ext cx="42552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222E56-EC10-A87E-0F41-346E65BBBA1B}"/>
                    </a:ext>
                  </a:extLst>
                </p14:cNvPr>
                <p14:cNvContentPartPr/>
                <p14:nvPr/>
              </p14:nvContentPartPr>
              <p14:xfrm>
                <a:off x="5662513" y="2303838"/>
                <a:ext cx="432720" cy="467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222E56-EC10-A87E-0F41-346E65BBBA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44513" y="2268198"/>
                  <a:ext cx="468360" cy="538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test tube with a blue circle with text&#10;&#10;Description automatically generated">
            <a:extLst>
              <a:ext uri="{FF2B5EF4-FFF2-40B4-BE49-F238E27FC236}">
                <a16:creationId xmlns:a16="http://schemas.microsoft.com/office/drawing/2014/main" id="{67C42528-6076-737E-BFA1-EC0A98B056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555353"/>
            <a:ext cx="1364684" cy="1583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7B7141-DC27-0AD5-4AEB-C43DFE224225}"/>
                  </a:ext>
                </a:extLst>
              </p14:cNvPr>
              <p14:cNvContentPartPr/>
              <p14:nvPr/>
            </p14:nvContentPartPr>
            <p14:xfrm>
              <a:off x="6092713" y="2130318"/>
              <a:ext cx="208800" cy="305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7B7141-DC27-0AD5-4AEB-C43DFE2242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83713" y="2121678"/>
                <a:ext cx="2264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916D81-C434-ACAD-D5C7-23D62A2E4DDB}"/>
                  </a:ext>
                </a:extLst>
              </p14:cNvPr>
              <p14:cNvContentPartPr/>
              <p14:nvPr/>
            </p14:nvContentPartPr>
            <p14:xfrm>
              <a:off x="6053113" y="2406798"/>
              <a:ext cx="49680" cy="64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916D81-C434-ACAD-D5C7-23D62A2E4DD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4113" y="2397798"/>
                <a:ext cx="673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18D7F4-5453-CC65-E8BC-94715BE505AC}"/>
                  </a:ext>
                </a:extLst>
              </p14:cNvPr>
              <p14:cNvContentPartPr/>
              <p14:nvPr/>
            </p14:nvContentPartPr>
            <p14:xfrm>
              <a:off x="6055273" y="2313918"/>
              <a:ext cx="208080" cy="183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18D7F4-5453-CC65-E8BC-94715BE505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46633" y="2304918"/>
                <a:ext cx="225720" cy="20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3470667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92F37-1DE3-40ED-B3D5-FADC3FBEF797}"/>
              </a:ext>
            </a:extLst>
          </p:cNvPr>
          <p:cNvSpPr txBox="1"/>
          <p:nvPr/>
        </p:nvSpPr>
        <p:spPr>
          <a:xfrm>
            <a:off x="533400" y="4191000"/>
            <a:ext cx="828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Given the model says “approve”, what is the probability this was a correct decision?  Precision.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CB815-3F4D-40A5-B3B7-C9383FD06287}"/>
              </a:ext>
            </a:extLst>
          </p:cNvPr>
          <p:cNvSpPr txBox="1"/>
          <p:nvPr/>
        </p:nvSpPr>
        <p:spPr>
          <a:xfrm>
            <a:off x="609600" y="5486400"/>
            <a:ext cx="7100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Given the model says “deny”, what is the probability this was a correct decision?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AD6EBC-B7E3-45FB-9FAE-BCD05ACF0159}"/>
                  </a:ext>
                </a:extLst>
              </p:cNvPr>
              <p:cNvSpPr txBox="1"/>
              <p:nvPr/>
            </p:nvSpPr>
            <p:spPr>
              <a:xfrm>
                <a:off x="2438400" y="4648200"/>
                <a:ext cx="2096408" cy="408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136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142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=0.958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AD6EBC-B7E3-45FB-9FAE-BCD05ACF0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648200"/>
                <a:ext cx="2096408" cy="408317"/>
              </a:xfrm>
              <a:prstGeom prst="rect">
                <a:avLst/>
              </a:prstGeom>
              <a:blipFill>
                <a:blip r:embed="rId3"/>
                <a:stretch>
                  <a:fillRect t="-1515" r="-116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FD34DE6-0A0D-C94D-7D5C-C10F40F35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676400"/>
            <a:ext cx="4419600" cy="2400183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24C454B7-94C5-C22D-97D3-D510C2AE02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750" y="322084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Decision/Classification Trees</a:t>
            </a:r>
            <a:b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data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FC976-F4EF-EBDD-E3BA-7A75CC5384F4}"/>
              </a:ext>
            </a:extLst>
          </p:cNvPr>
          <p:cNvSpPr txBox="1"/>
          <p:nvPr/>
        </p:nvSpPr>
        <p:spPr>
          <a:xfrm>
            <a:off x="5181600" y="467628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The Precision!</a:t>
            </a:r>
          </a:p>
        </p:txBody>
      </p:sp>
    </p:spTree>
    <p:extLst>
      <p:ext uri="{BB962C8B-B14F-4D97-AF65-F5344CB8AC3E}">
        <p14:creationId xmlns:p14="http://schemas.microsoft.com/office/powerpoint/2010/main" val="1557301225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EatIt Example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2660939" cy="2133600"/>
          </a:xfrm>
          <a:prstGeom prst="rect">
            <a:avLst/>
          </a:prstGeom>
        </p:spPr>
      </p:pic>
      <p:pic>
        <p:nvPicPr>
          <p:cNvPr id="10" name="Picture 9" descr="Screen Shot 2016-05-13 at 3.26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93293"/>
            <a:ext cx="1371600" cy="58204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940069" y="3581400"/>
            <a:ext cx="457200" cy="457200"/>
            <a:chOff x="2605549" y="5943600"/>
            <a:chExt cx="457200" cy="457200"/>
          </a:xfrm>
        </p:grpSpPr>
        <p:sp>
          <p:nvSpPr>
            <p:cNvPr id="12" name="Oval 11"/>
            <p:cNvSpPr/>
            <p:nvPr/>
          </p:nvSpPr>
          <p:spPr>
            <a:xfrm>
              <a:off x="2605549" y="59436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757949" y="60960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2910349" y="6248400"/>
              <a:ext cx="152400" cy="152400"/>
            </a:xfrm>
            <a:prstGeom prst="ellipse">
              <a:avLst/>
            </a:prstGeom>
            <a:solidFill>
              <a:schemeClr val="tx1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321233" y="4989964"/>
            <a:ext cx="25083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150 observations/instances/records/rows</a:t>
            </a:r>
          </a:p>
          <a:p>
            <a:r>
              <a:rPr lang="en-US" sz="1000" dirty="0"/>
              <a:t>1 categorical target</a:t>
            </a:r>
          </a:p>
          <a:p>
            <a:r>
              <a:rPr lang="en-US" sz="1000" dirty="0"/>
              <a:t>4 attributes/predictors/fields/columns</a:t>
            </a:r>
          </a:p>
        </p:txBody>
      </p:sp>
      <p:pic>
        <p:nvPicPr>
          <p:cNvPr id="15" name="Picture 14" descr="imag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733800"/>
            <a:ext cx="457200" cy="451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33" y="4650528"/>
            <a:ext cx="667327" cy="229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0B1B0-EEFD-4F68-8734-A8DF86648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599" y="1524000"/>
            <a:ext cx="1023363" cy="762000"/>
          </a:xfrm>
          <a:prstGeom prst="rect">
            <a:avLst/>
          </a:prstGeom>
        </p:spPr>
      </p:pic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EAC3E5B-1305-240C-CA28-1F0B52C0A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338" y="2514600"/>
            <a:ext cx="420220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28203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Machine Learning Decision/Classification Tree Example </a:t>
            </a:r>
          </a:p>
        </p:txBody>
      </p:sp>
      <p:pic>
        <p:nvPicPr>
          <p:cNvPr id="10" name="Picture 9" descr="Screen Shot 2016-05-13 at 3.26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4267200" cy="18108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3048000"/>
            <a:ext cx="4090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Selecting records at random, the records or broken into 2 categories.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 training data set, typically 60% of the data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 validation data set, typically 40% of the data</a:t>
            </a:r>
          </a:p>
          <a:p>
            <a:r>
              <a:rPr lang="en-US" sz="1000" dirty="0"/>
              <a:t>This break down is called a “partition, split, or sample”.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38862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Machine Learning Methodology (in this case Decision/Classification Tree) creates a model of the training data set.  </a:t>
            </a:r>
          </a:p>
          <a:p>
            <a:endParaRPr lang="en-US" sz="1000" dirty="0"/>
          </a:p>
          <a:p>
            <a:r>
              <a:rPr lang="en-US" sz="1000" dirty="0"/>
              <a:t>Using the created model, the validation instances are classified and a comparison is made for each record; model classification of the record versus original data classification for the record.</a:t>
            </a:r>
          </a:p>
          <a:p>
            <a:endParaRPr lang="en-US" sz="1000" dirty="0"/>
          </a:p>
          <a:p>
            <a:r>
              <a:rPr lang="en-US" sz="1000" dirty="0"/>
              <a:t>A summary of the model’s performance with the validation model is provided in the confusion matrix.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5400" y="5562600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Using the Machine Learned model predictions are made on new instances or records.</a:t>
            </a:r>
          </a:p>
        </p:txBody>
      </p:sp>
    </p:spTree>
    <p:extLst>
      <p:ext uri="{BB962C8B-B14F-4D97-AF65-F5344CB8AC3E}">
        <p14:creationId xmlns:p14="http://schemas.microsoft.com/office/powerpoint/2010/main" val="2111984568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Eat It Example, workflow</a:t>
            </a:r>
          </a:p>
        </p:txBody>
      </p:sp>
      <p:pic>
        <p:nvPicPr>
          <p:cNvPr id="3" name="Picture 2" descr="A diagram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12B968DA-86DC-CE30-04C7-4B6C0CF3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0"/>
            <a:ext cx="8606089" cy="32766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57933F-E4B5-C80D-96FE-73199E54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974" y="4343400"/>
            <a:ext cx="5334115" cy="171453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3C9010-0681-6C26-178C-F8610F076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114800"/>
            <a:ext cx="2971846" cy="24765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0CC35B-58A2-81D9-E1BE-52C991C71F35}"/>
                  </a:ext>
                </a:extLst>
              </p14:cNvPr>
              <p14:cNvContentPartPr/>
              <p14:nvPr/>
            </p14:nvContentPartPr>
            <p14:xfrm>
              <a:off x="4012273" y="2162358"/>
              <a:ext cx="642600" cy="45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0CC35B-58A2-81D9-E1BE-52C991C71F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94273" y="2126718"/>
                <a:ext cx="6782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C3381B-7DE2-61A7-0DD2-8D70FD23B320}"/>
                  </a:ext>
                </a:extLst>
              </p14:cNvPr>
              <p14:cNvContentPartPr/>
              <p14:nvPr/>
            </p14:nvContentPartPr>
            <p14:xfrm>
              <a:off x="877033" y="4347198"/>
              <a:ext cx="1163880" cy="1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C3381B-7DE2-61A7-0DD2-8D70FD23B3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393" y="4311198"/>
                <a:ext cx="11995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272C82-065C-A584-54EB-32ED357AF506}"/>
                  </a:ext>
                </a:extLst>
              </p14:cNvPr>
              <p14:cNvContentPartPr/>
              <p14:nvPr/>
            </p14:nvContentPartPr>
            <p14:xfrm>
              <a:off x="7240033" y="4132998"/>
              <a:ext cx="737280" cy="47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272C82-065C-A584-54EB-32ED357AF5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22393" y="4097358"/>
                <a:ext cx="772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78BF93-A529-6A52-C06D-5F48AF0CF84D}"/>
                  </a:ext>
                </a:extLst>
              </p14:cNvPr>
              <p14:cNvContentPartPr/>
              <p14:nvPr/>
            </p14:nvContentPartPr>
            <p14:xfrm>
              <a:off x="3965473" y="4654278"/>
              <a:ext cx="2431440" cy="48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78BF93-A529-6A52-C06D-5F48AF0CF8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47473" y="4618638"/>
                <a:ext cx="246708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24DB19C-0E6F-8129-E719-E0299CBD3C72}"/>
              </a:ext>
            </a:extLst>
          </p:cNvPr>
          <p:cNvGrpSpPr/>
          <p:nvPr/>
        </p:nvGrpSpPr>
        <p:grpSpPr>
          <a:xfrm>
            <a:off x="7696200" y="614967"/>
            <a:ext cx="1143918" cy="1360865"/>
            <a:chOff x="7848600" y="457200"/>
            <a:chExt cx="1028504" cy="1300745"/>
          </a:xfrm>
        </p:grpSpPr>
        <p:pic>
          <p:nvPicPr>
            <p:cNvPr id="13" name="Picture 12" descr="Orange Data Mining | LinkedIn">
              <a:extLst>
                <a:ext uri="{FF2B5EF4-FFF2-40B4-BE49-F238E27FC236}">
                  <a16:creationId xmlns:a16="http://schemas.microsoft.com/office/drawing/2014/main" id="{A5A002CB-B427-7C8D-968A-6290F3B66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457200"/>
              <a:ext cx="8763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Data &amp; Text Mining with Orange - St.Hua Private School |Singapore">
              <a:extLst>
                <a:ext uri="{FF2B5EF4-FFF2-40B4-BE49-F238E27FC236}">
                  <a16:creationId xmlns:a16="http://schemas.microsoft.com/office/drawing/2014/main" id="{8B4B0EC0-CF7D-E46C-AAA9-BB40D0D19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454" y="1366494"/>
              <a:ext cx="1009650" cy="391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5511241"/>
      </p:ext>
    </p:extLst>
  </p:cSld>
  <p:clrMapOvr>
    <a:masterClrMapping/>
  </p:clrMapOvr>
  <mc:AlternateContent xmlns:mc="http://schemas.openxmlformats.org/markup-compatibility/2006">
    <mc:Choice xmlns:mp="http://schemas.microsoft.com/office/mac/powerpoint/2008/main" xmlns="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Eat It Example</a:t>
            </a:r>
            <a:b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data 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87AC3B8-CDBB-27EB-D5C8-40590C597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4000"/>
            <a:ext cx="4170892" cy="213791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DF0B46-5E5F-B173-4C3E-810D6914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887861"/>
            <a:ext cx="4724399" cy="2526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7B7461-7E18-4793-1D23-F44756E24478}"/>
                  </a:ext>
                </a:extLst>
              </p14:cNvPr>
              <p14:cNvContentPartPr/>
              <p14:nvPr/>
            </p14:nvContentPartPr>
            <p14:xfrm>
              <a:off x="4905433" y="4404438"/>
              <a:ext cx="442800" cy="685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7B7461-7E18-4793-1D23-F44756E244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433" y="4368438"/>
                <a:ext cx="47844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0B4C13-12FE-D54F-994E-C89C4C0DEFC1}"/>
                  </a:ext>
                </a:extLst>
              </p14:cNvPr>
              <p14:cNvContentPartPr/>
              <p14:nvPr/>
            </p14:nvContentPartPr>
            <p14:xfrm>
              <a:off x="6082993" y="4431798"/>
              <a:ext cx="336960" cy="47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0B4C13-12FE-D54F-994E-C89C4C0DEF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5353" y="4395798"/>
                <a:ext cx="37260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FCC20D-EB7C-0787-FDEE-FDD9A3B45035}"/>
                  </a:ext>
                </a:extLst>
              </p14:cNvPr>
              <p14:cNvContentPartPr/>
              <p14:nvPr/>
            </p14:nvContentPartPr>
            <p14:xfrm>
              <a:off x="5812633" y="4478238"/>
              <a:ext cx="340200" cy="347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FCC20D-EB7C-0787-FDEE-FDD9A3B450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4633" y="4442598"/>
                <a:ext cx="37584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D3DE69-EB93-C311-B448-B5BEA4A197FA}"/>
                  </a:ext>
                </a:extLst>
              </p14:cNvPr>
              <p14:cNvContentPartPr/>
              <p14:nvPr/>
            </p14:nvContentPartPr>
            <p14:xfrm>
              <a:off x="9946513" y="405883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D3DE69-EB93-C311-B448-B5BEA4A197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28873" y="402283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E12C21-CDD1-B5E6-4852-680E1C5C966F}"/>
                  </a:ext>
                </a:extLst>
              </p14:cNvPr>
              <p14:cNvContentPartPr/>
              <p14:nvPr/>
            </p14:nvContentPartPr>
            <p14:xfrm>
              <a:off x="9507673" y="2668518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E12C21-CDD1-B5E6-4852-680E1C5C96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90033" y="2632878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395213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114A462-940B-DFF5-80FD-9881CDD50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943850" cy="114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Eat It Example, new data to classify</a:t>
            </a:r>
          </a:p>
        </p:txBody>
      </p:sp>
      <p:pic>
        <p:nvPicPr>
          <p:cNvPr id="9" name="Picture 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2F2338A-E2EE-7AA6-46C4-CE65B8B8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38200"/>
            <a:ext cx="8108266" cy="40386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0536194-7540-B03A-7247-EC8AC29C8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761" y="4129861"/>
            <a:ext cx="6462950" cy="171799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6654B61-B80F-3610-A42F-132BD5757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67" y="950261"/>
            <a:ext cx="2750961" cy="32810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527B5A-4666-1FE3-66CD-8D1964891323}"/>
                  </a:ext>
                </a:extLst>
              </p14:cNvPr>
              <p14:cNvContentPartPr/>
              <p14:nvPr/>
            </p14:nvContentPartPr>
            <p14:xfrm>
              <a:off x="3386233" y="1565118"/>
              <a:ext cx="1186560" cy="739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F527B5A-4666-1FE3-66CD-8D19648913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8593" y="1529478"/>
                <a:ext cx="1222200" cy="8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68B306D-DFD8-B0AE-AB8C-4BCBFD72A8F0}"/>
                  </a:ext>
                </a:extLst>
              </p14:cNvPr>
              <p14:cNvContentPartPr/>
              <p14:nvPr/>
            </p14:nvContentPartPr>
            <p14:xfrm>
              <a:off x="5438233" y="1396998"/>
              <a:ext cx="609120" cy="610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68B306D-DFD8-B0AE-AB8C-4BCBFD72A8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0233" y="1361358"/>
                <a:ext cx="64476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EDD1B0-12F3-8E9B-CD11-13D5D0682844}"/>
                  </a:ext>
                </a:extLst>
              </p14:cNvPr>
              <p14:cNvContentPartPr/>
              <p14:nvPr/>
            </p14:nvContentPartPr>
            <p14:xfrm>
              <a:off x="1604953" y="1567278"/>
              <a:ext cx="316800" cy="19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EDD1B0-12F3-8E9B-CD11-13D5D06828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86953" y="1531278"/>
                <a:ext cx="3524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7E9D978-22C4-38B4-FD85-9208B8F1066C}"/>
                  </a:ext>
                </a:extLst>
              </p14:cNvPr>
              <p14:cNvContentPartPr/>
              <p14:nvPr/>
            </p14:nvContentPartPr>
            <p14:xfrm>
              <a:off x="2957833" y="5065398"/>
              <a:ext cx="556200" cy="41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7E9D978-22C4-38B4-FD85-9208B8F10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39833" y="5029758"/>
                <a:ext cx="5918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2AA1CF5-4667-702B-EC3F-EA410E0EDEFE}"/>
                  </a:ext>
                </a:extLst>
              </p14:cNvPr>
              <p14:cNvContentPartPr/>
              <p14:nvPr/>
            </p14:nvContentPartPr>
            <p14:xfrm>
              <a:off x="2892673" y="5391918"/>
              <a:ext cx="869760" cy="20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2AA1CF5-4667-702B-EC3F-EA410E0EDE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74673" y="5355918"/>
                <a:ext cx="9054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51993E7-9705-B605-8B94-D1697E41DE42}"/>
                  </a:ext>
                </a:extLst>
              </p14:cNvPr>
              <p14:cNvContentPartPr/>
              <p14:nvPr/>
            </p14:nvContentPartPr>
            <p14:xfrm>
              <a:off x="2649673" y="5576238"/>
              <a:ext cx="203400" cy="31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51993E7-9705-B605-8B94-D1697E41DE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32033" y="5540238"/>
                <a:ext cx="2390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118D173-318A-22FE-C432-741D4DDB586D}"/>
                  </a:ext>
                </a:extLst>
              </p14:cNvPr>
              <p14:cNvContentPartPr/>
              <p14:nvPr/>
            </p14:nvContentPartPr>
            <p14:xfrm>
              <a:off x="2677753" y="5803758"/>
              <a:ext cx="20160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118D173-318A-22FE-C432-741D4DDB586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59753" y="5767758"/>
                <a:ext cx="237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3AD0E9F-08DB-980C-1D1E-C079726E353B}"/>
                  </a:ext>
                </a:extLst>
              </p14:cNvPr>
              <p14:cNvContentPartPr/>
              <p14:nvPr/>
            </p14:nvContentPartPr>
            <p14:xfrm>
              <a:off x="3471193" y="5616918"/>
              <a:ext cx="363960" cy="9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3AD0E9F-08DB-980C-1D1E-C079726E353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53193" y="5580918"/>
                <a:ext cx="3996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CE07F6C-1823-20BC-68FA-2F79413A0569}"/>
                  </a:ext>
                </a:extLst>
              </p14:cNvPr>
              <p14:cNvContentPartPr/>
              <p14:nvPr/>
            </p14:nvContentPartPr>
            <p14:xfrm>
              <a:off x="3461473" y="5812758"/>
              <a:ext cx="581400" cy="9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CE07F6C-1823-20BC-68FA-2F79413A056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43833" y="5777118"/>
                <a:ext cx="61704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86739"/>
      </p:ext>
    </p:extLst>
  </p:cSld>
  <p:clrMapOvr>
    <a:masterClrMapping/>
  </p:clrMapOvr>
  <mc:AlternateContent xmlns:mc="http://schemas.openxmlformats.org/markup-compatibility/2006">
    <mc:Choice xmlns="" xmlns:mp="http://schemas.microsoft.com/office/mac/powerpoint/2008/main" Requires="mp">
      <p:transition spd="med">
        <p14:prism xmlns:p14="http://schemas.microsoft.com/office/powerpoint/2010/main"/>
      </p:transition>
    </mc:Choice>
    <mc:Fallback>
      <p:transition spd="med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Cluster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69C44-9027-4476-9280-504DFE5F3D8E}"/>
              </a:ext>
            </a:extLst>
          </p:cNvPr>
          <p:cNvSpPr txBox="1"/>
          <p:nvPr/>
        </p:nvSpPr>
        <p:spPr>
          <a:xfrm>
            <a:off x="838200" y="1219200"/>
            <a:ext cx="746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Techniques that seeks to place objects into groups based on object similarities (or a number of dimensions).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What customers are similar and how?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What suppliers are similar and what makes them similar?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What characteristics make products similar (or different)?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Product return groups/categories.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Logistics partners.</a:t>
            </a:r>
          </a:p>
        </p:txBody>
      </p:sp>
      <p:pic>
        <p:nvPicPr>
          <p:cNvPr id="4" name="Picture 3" descr="Screen shot 2014-08-21 at 10.45.21 AM.png">
            <a:extLst>
              <a:ext uri="{FF2B5EF4-FFF2-40B4-BE49-F238E27FC236}">
                <a16:creationId xmlns:a16="http://schemas.microsoft.com/office/drawing/2014/main" id="{13C6E23A-E488-4A8F-BB4E-F066CA724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3358479" cy="3077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9F8EA-C804-4E90-A1A3-B2D2F2701FE7}"/>
              </a:ext>
            </a:extLst>
          </p:cNvPr>
          <p:cNvSpPr txBox="1"/>
          <p:nvPr/>
        </p:nvSpPr>
        <p:spPr>
          <a:xfrm>
            <a:off x="6172200" y="5486400"/>
            <a:ext cx="217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5 clusters </a:t>
            </a:r>
          </a:p>
          <a:p>
            <a:pPr algn="ctr"/>
            <a:r>
              <a:rPr lang="en-US" sz="1000" b="1" dirty="0"/>
              <a:t>Grouped based on 3 dimensions</a:t>
            </a:r>
          </a:p>
        </p:txBody>
      </p:sp>
    </p:spTree>
    <p:extLst>
      <p:ext uri="{BB962C8B-B14F-4D97-AF65-F5344CB8AC3E}">
        <p14:creationId xmlns:p14="http://schemas.microsoft.com/office/powerpoint/2010/main" val="29301495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384175"/>
            <a:ext cx="77724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3d extrusionH="57150">
              <a:bevelT w="38100" h="38100"/>
            </a:sp3d>
          </a:bodyPr>
          <a:lstStyle>
            <a:lvl1pPr algn="ctr" eaLnBrk="0" hangingPunct="0">
              <a:defRPr sz="3200" b="1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eaLnBrk="0" hangingPunct="0">
              <a:defRPr sz="4800">
                <a:solidFill>
                  <a:schemeClr val="tx2"/>
                </a:solidFill>
                <a:latin typeface="Andy" pitchFamily="6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Andy" pitchFamily="66" charset="0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Cluster Analysis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AD316A-4313-41D3-910D-F5EAE9028883}"/>
              </a:ext>
            </a:extLst>
          </p:cNvPr>
          <p:cNvSpPr txBox="1">
            <a:spLocks/>
          </p:cNvSpPr>
          <p:nvPr/>
        </p:nvSpPr>
        <p:spPr>
          <a:xfrm>
            <a:off x="685800" y="1295400"/>
            <a:ext cx="8229600" cy="4038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 kern="0">
                <a:latin typeface="Arial" panose="020B0604020202020204" pitchFamily="34" charset="0"/>
                <a:cs typeface="Arial" panose="020B0604020202020204" pitchFamily="34" charset="0"/>
              </a:rPr>
              <a:t>An analyst specifies the number of clusters, k.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kern="0">
                <a:latin typeface="Arial" panose="020B0604020202020204" pitchFamily="34" charset="0"/>
                <a:cs typeface="Arial" panose="020B0604020202020204" pitchFamily="34" charset="0"/>
              </a:rPr>
              <a:t>First, all the observations are randomly assigned to one of k clusters.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kern="0">
                <a:latin typeface="Arial" panose="020B0604020202020204" pitchFamily="34" charset="0"/>
                <a:cs typeface="Arial" panose="020B0604020202020204" pitchFamily="34" charset="0"/>
              </a:rPr>
              <a:t>Cluster centers (centroids) are calculated for each of the k clusters.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kern="0">
                <a:latin typeface="Arial" panose="020B0604020202020204" pitchFamily="34" charset="0"/>
                <a:cs typeface="Arial" panose="020B0604020202020204" pitchFamily="34" charset="0"/>
              </a:rPr>
              <a:t>Each observation is scored as to its distance from each centroid.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kern="0">
                <a:latin typeface="Arial" panose="020B0604020202020204" pitchFamily="34" charset="0"/>
                <a:cs typeface="Arial" panose="020B0604020202020204" pitchFamily="34" charset="0"/>
              </a:rPr>
              <a:t>Observations are reassigned to the nearest centroid.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kern="0">
                <a:latin typeface="Arial" panose="020B0604020202020204" pitchFamily="34" charset="0"/>
                <a:cs typeface="Arial" panose="020B0604020202020204" pitchFamily="34" charset="0"/>
              </a:rPr>
              <a:t>Centroids are recalculated and the process is repeated to an optimal solution is found.  Minimize the sum of the distances from the centroids.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006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30246D-6D69-4385-ACEB-70D3FFD783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Business Application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693782-3414-4406-B7CC-39BF2882E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0"/>
            <a:ext cx="83058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10,000 customers with data; age, city, income, employment status, marital status, gender, spend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100,000 prospects with data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costs money to market your product to prospects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 should you best target your marketing resources/efforts?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61F2B-C6E7-446E-909F-25A39802E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05200"/>
            <a:ext cx="161925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2634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30246D-6D69-4385-ACEB-70D3FFD783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Business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FAAEE-435F-4548-9B73-610C1BB2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0"/>
            <a:ext cx="83058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5,000 employees with data; performance rating, education, salary, college GPA, prior work experience, projects, personality type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 potential new hires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are important characteristics to look for in making a hiring decision?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A143C-6D98-467A-B608-AFC79A891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429000"/>
            <a:ext cx="1371600" cy="13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05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30246D-6D69-4385-ACEB-70D3FFD783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62000" y="381000"/>
            <a:ext cx="8001000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Business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2142-32DF-4380-A464-5891C4F6F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0"/>
            <a:ext cx="83058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1,000,000 customers with data; accident history, age, gender, education, home value, marital status, type of vehicle, claim amounts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type of customers pose the most and least risk?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Credit worthiness, wines, suppliers, products, cities, fulfillment centers, branches, and much, much more.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265DA-5674-4DF5-99B8-5A5388101C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209800"/>
            <a:ext cx="2520950" cy="19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266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ndy"/>
        <a:ea typeface=""/>
        <a:cs typeface=""/>
      </a:majorFont>
      <a:minorFont>
        <a:latin typeface="And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5997</TotalTime>
  <Words>1593</Words>
  <Application>Microsoft Office PowerPoint</Application>
  <PresentationFormat>On-screen Show (4:3)</PresentationFormat>
  <Paragraphs>278</Paragraphs>
  <Slides>46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Andy</vt:lpstr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Business Application</vt:lpstr>
      <vt:lpstr>Example Business Application</vt:lpstr>
      <vt:lpstr>Example Business Application</vt:lpstr>
      <vt:lpstr>Cluster Analysis Hands-On Applications</vt:lpstr>
      <vt:lpstr>Example, Supplier Performance</vt:lpstr>
      <vt:lpstr>Example, Supplier Performance</vt:lpstr>
      <vt:lpstr>Example, Supplier Performance</vt:lpstr>
      <vt:lpstr>Example, Supplier Performance</vt:lpstr>
      <vt:lpstr>Example, Supplier Performance</vt:lpstr>
      <vt:lpstr>Example, Supplier Performance</vt:lpstr>
      <vt:lpstr>Example, Supplier Performance</vt:lpstr>
      <vt:lpstr>Example, Supplier Performance</vt:lpstr>
      <vt:lpstr>Example, Supplier Performance</vt:lpstr>
      <vt:lpstr>Example, Supplier Performance</vt:lpstr>
      <vt:lpstr> Cluster Analysis, grades_km_input</vt:lpstr>
      <vt:lpstr> Cluster Analysis, K-means</vt:lpstr>
      <vt:lpstr> Cluster Analysis, K-means</vt:lpstr>
      <vt:lpstr> Cluster Analysis, K-means</vt:lpstr>
      <vt:lpstr> Customer Segments Application Financial Product/Instrument Marketing</vt:lpstr>
      <vt:lpstr> Customer Segments Application Financial Product/Instrument Marketing</vt:lpstr>
      <vt:lpstr> Decision/Classification Trees</vt:lpstr>
      <vt:lpstr> Decision/Classification Trees</vt:lpstr>
      <vt:lpstr> Decision/Classification Trees</vt:lpstr>
      <vt:lpstr> Decision/Classification Trees</vt:lpstr>
      <vt:lpstr> Decision/Classification Trees</vt:lpstr>
      <vt:lpstr> Decision/Classification Trees</vt:lpstr>
      <vt:lpstr> Decision/Classification Trees</vt:lpstr>
      <vt:lpstr> Decision/Classification Trees</vt:lpstr>
      <vt:lpstr> Decision/Classification Trees</vt:lpstr>
      <vt:lpstr> Decision/Classification Trees</vt:lpstr>
      <vt:lpstr> Decision/Classification Trees shows the training data</vt:lpstr>
      <vt:lpstr> Decision/Classification Trees validation data set</vt:lpstr>
      <vt:lpstr> Decision/Classification Trees validation data set</vt:lpstr>
      <vt:lpstr> Decision/Classification Trees validation data set</vt:lpstr>
      <vt:lpstr> Decision/Classification Trees validation data set</vt:lpstr>
      <vt:lpstr> EatIt Example </vt:lpstr>
      <vt:lpstr> Machine Learning Decision/Classification Tree Example </vt:lpstr>
      <vt:lpstr> Eat It Example, workflow</vt:lpstr>
      <vt:lpstr> Eat It Example validation data </vt:lpstr>
      <vt:lpstr> Eat It Example, new data to classify</vt:lpstr>
    </vt:vector>
  </TitlesOfParts>
  <Company>Brainy Betty,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 Backgrounds</dc:title>
  <dc:creator>Nandini Shastry</dc:creator>
  <cp:lastModifiedBy>Weltman, David</cp:lastModifiedBy>
  <cp:revision>627</cp:revision>
  <cp:lastPrinted>2013-03-19T14:56:35Z</cp:lastPrinted>
  <dcterms:created xsi:type="dcterms:W3CDTF">2013-03-19T13:38:31Z</dcterms:created>
  <dcterms:modified xsi:type="dcterms:W3CDTF">2024-08-23T19:42:18Z</dcterms:modified>
</cp:coreProperties>
</file>